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408" r:id="rId6"/>
    <p:sldId id="389" r:id="rId7"/>
    <p:sldId id="384" r:id="rId8"/>
    <p:sldId id="317" r:id="rId9"/>
    <p:sldId id="392" r:id="rId10"/>
    <p:sldId id="278" r:id="rId11"/>
    <p:sldId id="410" r:id="rId12"/>
    <p:sldId id="411" r:id="rId13"/>
    <p:sldId id="393" r:id="rId14"/>
    <p:sldId id="394" r:id="rId15"/>
    <p:sldId id="412" r:id="rId16"/>
    <p:sldId id="395" r:id="rId17"/>
    <p:sldId id="415" r:id="rId18"/>
    <p:sldId id="413" r:id="rId19"/>
    <p:sldId id="414" r:id="rId20"/>
    <p:sldId id="396" r:id="rId21"/>
    <p:sldId id="397" r:id="rId22"/>
    <p:sldId id="398" r:id="rId23"/>
    <p:sldId id="399" r:id="rId24"/>
    <p:sldId id="416" r:id="rId25"/>
    <p:sldId id="400" r:id="rId26"/>
    <p:sldId id="401" r:id="rId27"/>
    <p:sldId id="402" r:id="rId28"/>
    <p:sldId id="403" r:id="rId29"/>
    <p:sldId id="404" r:id="rId30"/>
    <p:sldId id="405" r:id="rId31"/>
    <p:sldId id="406" r:id="rId32"/>
    <p:sldId id="407" r:id="rId33"/>
    <p:sldId id="321" r:id="rId34"/>
    <p:sldId id="3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B7"/>
    <a:srgbClr val="FFD653"/>
    <a:srgbClr val="FFDD71"/>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725" autoAdjust="0"/>
  </p:normalViewPr>
  <p:slideViewPr>
    <p:cSldViewPr snapToGrid="0">
      <p:cViewPr varScale="1">
        <p:scale>
          <a:sx n="72" d="100"/>
          <a:sy n="72" d="100"/>
        </p:scale>
        <p:origin x="660" y="6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9/14/2023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25487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32616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194242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358155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3705886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GB"/>
              <a:t>Click icon to add picture</a:t>
            </a:r>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GB"/>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GB"/>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GB"/>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83696029-89B6-44AF-98A5-9F381C199721}" type="datetime1">
              <a:rPr lang="en-US" smtClean="0"/>
              <a:t>9/14/2023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Core Java Advanced Topics</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GB"/>
              <a:t>Click to edit Master title style</a:t>
            </a:r>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GB"/>
              <a:t>Click icon to add picture</a:t>
            </a:r>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GB"/>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F6D75BB-E458-4951-98BB-847341CFD063}" type="datetime1">
              <a:rPr lang="en-US" smtClean="0"/>
              <a:t>9/14/2023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Core Java Advanced Topics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GB"/>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GB">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GB"/>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GB"/>
              <a:t>Click icon to add picture</a:t>
            </a:r>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845CF062-A0C9-4B4C-9A00-FE119DB02458}" type="datetime1">
              <a:rPr lang="en-US" smtClean="0"/>
              <a:t>9/14/2023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Core Java Advanced Topics</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703FC804-73B9-470E-BBC1-6FF223B6D25E}" type="datetime1">
              <a:rPr lang="en-US" smtClean="0"/>
              <a:t>9/14/2023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Core Java Advanced Topics</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32A9F7D4-E712-4FE3-8939-3204C5E6B264}" type="datetime1">
              <a:rPr lang="en-US" smtClean="0"/>
              <a:t>9/14/2023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Core Java Advanced Topics</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64FF5A6B-351C-46E4-B41C-D7F1F3FAD5B3}" type="datetime1">
              <a:rPr lang="en-US" smtClean="0"/>
              <a:t>9/14/2023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Core Java Advanced Topics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F8B18416-833C-4AA6-BA3C-639D3F3DC4C2}" type="datetime1">
              <a:rPr lang="en-US" smtClean="0"/>
              <a:t>9/14/2023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Core Java Advanced Topics</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GB"/>
              <a:t>Click icon to add picture</a:t>
            </a:r>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GB"/>
              <a:t>Click icon to add picture</a:t>
            </a:r>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GB"/>
              <a:t>Click icon to add picture</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E8ADA3B7-A96D-4B18-BAA5-2B09F94B3E97}" type="datetime1">
              <a:rPr lang="en-US" smtClean="0"/>
              <a:t>9/14/2023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Core Java Advanced Topics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GB"/>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GB"/>
              <a:t>Click icon to add picture</a:t>
            </a:r>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GB"/>
              <a:t>Click icon to add picture</a:t>
            </a:r>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GB"/>
              <a:t>Click icon to add picture</a:t>
            </a:r>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GB"/>
              <a:t>Click icon to add picture</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37B9D9A2-9CF7-44AE-8A7A-AF8D27D7531D}" type="datetime1">
              <a:rPr lang="en-US" smtClean="0"/>
              <a:t>9/14/2023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Core Java Advanced Topics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GB"/>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GB"/>
              <a:t>Click icon to add picture</a:t>
            </a:r>
            <a:endParaRPr lang="en-US"/>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CD6CAAD4-CAA4-4C7F-8312-E0AA95EB8219}" type="datetime1">
              <a:rPr lang="en-US" smtClean="0"/>
              <a:t>9/14/2023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Core Java Advanced Topics</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GB"/>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GB">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GB"/>
              <a:t>Click icon to add picture</a:t>
            </a:r>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GB">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GB"/>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GB"/>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4651B0AC-99AB-477D-8393-B64A40742C12}" type="datetime1">
              <a:rPr lang="en-US" smtClean="0"/>
              <a:t>9/14/2023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Core Java Advanced Topics</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GB"/>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GB"/>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GB"/>
              <a:t>Click icon to add picture</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82DD5862-1251-436F-8043-D497D3766E71}" type="datetime1">
              <a:rPr lang="en-US" smtClean="0"/>
              <a:t>9/14/2023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Core Java Advanced Topics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GB"/>
              <a:t>Click icon to add picture</a:t>
            </a:r>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GB"/>
              <a:t>Click icon to add picture</a:t>
            </a:r>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GB"/>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GB"/>
              <a:t>Click icon to add picture</a:t>
            </a:r>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8FBAA98E-D57F-424A-B618-D02CFF7803E1}" type="datetime1">
              <a:rPr lang="en-US" smtClean="0"/>
              <a:t>9/14/2023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Core Java Advanced Topics</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GB"/>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GB"/>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A1562934-AA2A-4767-AE70-D722E3D58AA3}" type="datetime1">
              <a:rPr lang="en-US" smtClean="0"/>
              <a:t>9/14/2023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Core Java Advanced Topics</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GB"/>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D53EB257-3E23-428F-B4D7-04BF4BEAED3B}" type="datetime1">
              <a:rPr lang="en-US" smtClean="0"/>
              <a:t>9/14/2023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Core Java Advanced Topics</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9"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3"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900" kern="1200">
                <a:solidFill>
                  <a:schemeClr val="tx1"/>
                </a:solidFill>
                <a:latin typeface="+mj-lt"/>
                <a:ea typeface="+mj-ea"/>
                <a:cs typeface="+mj-cs"/>
              </a:rPr>
              <a:t>Advanced Topics </a:t>
            </a:r>
            <a:br>
              <a:rPr lang="en-US" sz="5900" kern="1200">
                <a:solidFill>
                  <a:schemeClr val="tx1"/>
                </a:solidFill>
                <a:latin typeface="+mj-lt"/>
                <a:ea typeface="+mj-ea"/>
                <a:cs typeface="+mj-cs"/>
              </a:rPr>
            </a:br>
            <a:r>
              <a:rPr lang="en-US" sz="5900" kern="1200">
                <a:solidFill>
                  <a:schemeClr val="tx1"/>
                </a:solidFill>
                <a:latin typeface="+mj-lt"/>
                <a:ea typeface="+mj-ea"/>
                <a:cs typeface="+mj-cs"/>
              </a:rPr>
              <a:t>in Core Java</a:t>
            </a:r>
            <a:br>
              <a:rPr lang="en-US" sz="5900" kern="1200">
                <a:solidFill>
                  <a:schemeClr val="tx1"/>
                </a:solidFill>
                <a:latin typeface="+mj-lt"/>
                <a:ea typeface="+mj-ea"/>
                <a:cs typeface="+mj-cs"/>
              </a:rPr>
            </a:br>
            <a:endParaRPr lang="en-US" sz="59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a:latin typeface="+mn-lt"/>
                <a:ea typeface="+mn-ea"/>
                <a:cs typeface="+mn-cs"/>
              </a:rPr>
              <a:t>Santosh Kumar Kar</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a:t>
            </a:r>
            <a:r>
              <a:rPr lang="en-US" dirty="0"/>
              <a:t>Two</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Concurrency and Multithreading</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fld id="{B16E7A0C-7E55-4391-8B7D-85A109A98B2C}" type="datetime1">
              <a:rPr lang="en-US" smtClean="0"/>
              <a:t>9/14/2023</a:t>
            </a:fld>
            <a:endParaRPr lang="en-US"/>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Core Java Advanced Topics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274199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Core &amp; Process</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fld id="{1763776A-0A2D-4F57-9154-64E5D0895CFD}" type="datetime1">
              <a:rPr lang="en-US" smtClean="0"/>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550863" y="1331320"/>
            <a:ext cx="11090274" cy="4738176"/>
          </a:xfrm>
        </p:spPr>
        <p:txBody>
          <a:bodyPr/>
          <a:lstStyle/>
          <a:p>
            <a:pPr>
              <a:lnSpc>
                <a:spcPct val="100000"/>
              </a:lnSpc>
            </a:pPr>
            <a:r>
              <a:rPr lang="en-US" dirty="0"/>
              <a:t>A processor can have multiple cores.  A core is a processing unit of the CPU</a:t>
            </a:r>
          </a:p>
          <a:p>
            <a:pPr>
              <a:lnSpc>
                <a:spcPct val="100000"/>
              </a:lnSpc>
            </a:pPr>
            <a:r>
              <a:rPr lang="en-US" dirty="0"/>
              <a:t>3 main parts of Core – </a:t>
            </a:r>
            <a:r>
              <a:rPr lang="en-US" dirty="0">
                <a:latin typeface="Segoe UI" panose="020B0502040204020203" pitchFamily="34" charset="0"/>
                <a:cs typeface="Segoe UI" panose="020B0502040204020203" pitchFamily="34" charset="0"/>
              </a:rPr>
              <a:t>1) ALU 2) Set of registers &amp; memory</a:t>
            </a:r>
          </a:p>
          <a:p>
            <a:pPr>
              <a:lnSpc>
                <a:spcPct val="100000"/>
              </a:lnSpc>
            </a:pPr>
            <a:r>
              <a:rPr lang="en-US" dirty="0"/>
              <a:t>A </a:t>
            </a:r>
            <a:r>
              <a:rPr lang="en-US" b="1" dirty="0">
                <a:solidFill>
                  <a:schemeClr val="accent3">
                    <a:lumMod val="40000"/>
                    <a:lumOff val="60000"/>
                    <a:alpha val="60000"/>
                  </a:schemeClr>
                </a:solidFill>
              </a:rPr>
              <a:t>Processor</a:t>
            </a:r>
            <a:r>
              <a:rPr lang="en-US" dirty="0"/>
              <a:t> can have multiple cores</a:t>
            </a:r>
          </a:p>
          <a:p>
            <a:pPr>
              <a:lnSpc>
                <a:spcPct val="100000"/>
              </a:lnSpc>
            </a:pPr>
            <a:r>
              <a:rPr lang="en-US" dirty="0"/>
              <a:t>A computer can have multiple </a:t>
            </a:r>
            <a:r>
              <a:rPr lang="en-US" b="1" dirty="0">
                <a:solidFill>
                  <a:schemeClr val="accent3">
                    <a:lumMod val="40000"/>
                    <a:lumOff val="60000"/>
                    <a:alpha val="60000"/>
                  </a:schemeClr>
                </a:solidFill>
              </a:rPr>
              <a:t>Processor</a:t>
            </a:r>
            <a:endParaRPr lang="en-US" dirty="0"/>
          </a:p>
          <a:p>
            <a:pPr>
              <a:lnSpc>
                <a:spcPct val="100000"/>
              </a:lnSpc>
            </a:pPr>
            <a:r>
              <a:rPr lang="en-US" dirty="0"/>
              <a:t>Core is a physical hardware component whereas </a:t>
            </a:r>
            <a:r>
              <a:rPr lang="en-US" b="1" dirty="0">
                <a:solidFill>
                  <a:srgbClr val="FFC000">
                    <a:alpha val="60000"/>
                  </a:srgbClr>
                </a:solidFill>
              </a:rPr>
              <a:t>Thread</a:t>
            </a:r>
            <a:r>
              <a:rPr lang="en-US" dirty="0"/>
              <a:t> is the virtual component that manages the tasks of the core.</a:t>
            </a:r>
          </a:p>
          <a:p>
            <a:pPr algn="l" fontAlgn="base">
              <a:buFont typeface="Arial" panose="020B0604020202020204" pitchFamily="34" charset="0"/>
              <a:buChar char="•"/>
            </a:pPr>
            <a:r>
              <a:rPr lang="en-US" dirty="0"/>
              <a:t>Cores require only a single unit of processing; threads require multiple processing units for task execution.</a:t>
            </a:r>
          </a:p>
          <a:p>
            <a:pPr>
              <a:lnSpc>
                <a:spcPct val="100000"/>
              </a:lnSpc>
            </a:pPr>
            <a:r>
              <a:rPr lang="en-US" dirty="0"/>
              <a:t>Cores enable completion of more work at a time, while threads enhance computational speed and throughput</a:t>
            </a:r>
          </a:p>
          <a:p>
            <a:pPr>
              <a:lnSpc>
                <a:spcPct val="100000"/>
              </a:lnSpc>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941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Thread &amp; Process</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fld id="{1763776A-0A2D-4F57-9154-64E5D0895CFD}" type="datetime1">
              <a:rPr lang="en-US" smtClean="0"/>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p:txBody>
          <a:bodyPr/>
          <a:lstStyle/>
          <a:p>
            <a:r>
              <a:rPr lang="en-US" sz="2400" dirty="0"/>
              <a:t>Thread: A single flow of execution in a program.</a:t>
            </a:r>
          </a:p>
          <a:p>
            <a:r>
              <a:rPr lang="en-US" sz="2400" dirty="0"/>
              <a:t>Process:  multiple threads can run concurrently, allowing tasks to be performed in parallel.</a:t>
            </a:r>
          </a:p>
          <a:p>
            <a:r>
              <a:rPr lang="en-US" sz="2400" dirty="0"/>
              <a:t>Threads share the same memory space and resources within a process</a:t>
            </a:r>
          </a:p>
          <a:p>
            <a:pPr lvl="1"/>
            <a:r>
              <a:rPr lang="en-US" sz="1800" dirty="0"/>
              <a:t>Can share data among threads. Process cannot</a:t>
            </a:r>
          </a:p>
        </p:txBody>
      </p:sp>
    </p:spTree>
    <p:extLst>
      <p:ext uri="{BB962C8B-B14F-4D97-AF65-F5344CB8AC3E}">
        <p14:creationId xmlns:p14="http://schemas.microsoft.com/office/powerpoint/2010/main" val="196808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Threads &amp; Java</a:t>
            </a:r>
          </a:p>
        </p:txBody>
      </p:sp>
      <p:sp>
        <p:nvSpPr>
          <p:cNvPr id="3" name="Content Placeholder 2">
            <a:extLst>
              <a:ext uri="{FF2B5EF4-FFF2-40B4-BE49-F238E27FC236}">
                <a16:creationId xmlns:a16="http://schemas.microsoft.com/office/drawing/2014/main" id="{D9F8F7E6-EBF7-F436-0B97-C2481BF08CFD}"/>
              </a:ext>
            </a:extLst>
          </p:cNvPr>
          <p:cNvSpPr>
            <a:spLocks noGrp="1"/>
          </p:cNvSpPr>
          <p:nvPr>
            <p:ph idx="1"/>
          </p:nvPr>
        </p:nvSpPr>
        <p:spPr/>
        <p:txBody>
          <a:bodyPr/>
          <a:lstStyle/>
          <a:p>
            <a:r>
              <a:rPr lang="en-US" sz="3200" dirty="0"/>
              <a:t>Creating Thread</a:t>
            </a:r>
          </a:p>
          <a:p>
            <a:pPr lvl="1"/>
            <a:r>
              <a:rPr lang="en-US" sz="2000" dirty="0"/>
              <a:t>extending Thread class</a:t>
            </a:r>
          </a:p>
          <a:p>
            <a:pPr lvl="1"/>
            <a:r>
              <a:rPr lang="en-US" sz="2000" dirty="0"/>
              <a:t>Implementing Runnable interface</a:t>
            </a:r>
          </a:p>
          <a:p>
            <a:pPr lvl="1"/>
            <a:r>
              <a:rPr lang="en-US" sz="2000" dirty="0"/>
              <a:t>Using Executor Service</a:t>
            </a:r>
          </a:p>
          <a:p>
            <a:r>
              <a:rPr lang="en-US" sz="3200" dirty="0"/>
              <a:t>Runnable vs Callable</a:t>
            </a:r>
          </a:p>
          <a:p>
            <a:r>
              <a:rPr lang="en-US" sz="3200" dirty="0"/>
              <a:t>Race conditions</a:t>
            </a:r>
          </a:p>
          <a:p>
            <a:endParaRPr lang="en-US" sz="3200" dirty="0"/>
          </a:p>
        </p:txBody>
      </p:sp>
      <p:sp>
        <p:nvSpPr>
          <p:cNvPr id="4" name="Date Placeholder 3">
            <a:extLst>
              <a:ext uri="{FF2B5EF4-FFF2-40B4-BE49-F238E27FC236}">
                <a16:creationId xmlns:a16="http://schemas.microsoft.com/office/drawing/2014/main" id="{2DF59962-FC5B-B87F-9A9E-BBB5AAC0B91F}"/>
              </a:ext>
            </a:extLst>
          </p:cNvPr>
          <p:cNvSpPr>
            <a:spLocks noGrp="1"/>
          </p:cNvSpPr>
          <p:nvPr>
            <p:ph type="dt" sz="half" idx="10"/>
          </p:nvPr>
        </p:nvSpPr>
        <p:spPr/>
        <p:txBody>
          <a:bodyPr/>
          <a:lstStyle/>
          <a:p>
            <a:fld id="{3B23B4DA-7591-48EF-800F-C58BA4F659C1}" type="datetime1">
              <a:rPr lang="en-US" smtClean="0"/>
              <a:t>9/14/2023</a:t>
            </a:fld>
            <a:endParaRPr lang="en-US"/>
          </a:p>
        </p:txBody>
      </p:sp>
      <p:sp>
        <p:nvSpPr>
          <p:cNvPr id="5" name="Footer Placeholder 4">
            <a:extLst>
              <a:ext uri="{FF2B5EF4-FFF2-40B4-BE49-F238E27FC236}">
                <a16:creationId xmlns:a16="http://schemas.microsoft.com/office/drawing/2014/main" id="{03C9D564-A7E7-2C19-8EBD-01BAB4F6B223}"/>
              </a:ext>
            </a:extLst>
          </p:cNvPr>
          <p:cNvSpPr>
            <a:spLocks noGrp="1"/>
          </p:cNvSpPr>
          <p:nvPr>
            <p:ph type="ftr" sz="quarter" idx="11"/>
          </p:nvPr>
        </p:nvSpPr>
        <p:spPr/>
        <p:txBody>
          <a:bodyPr/>
          <a:lstStyle/>
          <a:p>
            <a:r>
              <a:rPr lang="en-US"/>
              <a:t>Core Java Advanced Topics</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3117772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3950" y="549275"/>
            <a:ext cx="5437187" cy="1392444"/>
          </a:xfrm>
        </p:spPr>
        <p:txBody>
          <a:bodyPr vert="horz" wrap="square" lIns="0" tIns="0" rIns="0" bIns="0" rtlCol="0" anchor="b" anchorCtr="0">
            <a:normAutofit/>
          </a:bodyPr>
          <a:lstStyle/>
          <a:p>
            <a:pPr>
              <a:lnSpc>
                <a:spcPct val="100000"/>
              </a:lnSpc>
            </a:pPr>
            <a:r>
              <a:rPr lang="en-US" sz="6400" dirty="0"/>
              <a:t>Question - 1</a:t>
            </a:r>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6096000" y="2652855"/>
            <a:ext cx="5437187" cy="2265216"/>
          </a:xfrm>
        </p:spPr>
        <p:txBody>
          <a:bodyPr vert="horz" wrap="square" lIns="0" tIns="0" rIns="0" bIns="0" rtlCol="0" anchor="t">
            <a:normAutofit/>
          </a:bodyPr>
          <a:lstStyle/>
          <a:p>
            <a:pPr marL="0" indent="0">
              <a:lnSpc>
                <a:spcPct val="150000"/>
              </a:lnSpc>
              <a:buNone/>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is the use of interface?</a:t>
            </a:r>
          </a:p>
        </p:txBody>
      </p:sp>
      <p:pic>
        <p:nvPicPr>
          <p:cNvPr id="20" name="Graphic 19" descr="Light Bulb and Gear">
            <a:extLst>
              <a:ext uri="{FF2B5EF4-FFF2-40B4-BE49-F238E27FC236}">
                <a16:creationId xmlns:a16="http://schemas.microsoft.com/office/drawing/2014/main" id="{0198539B-7178-43E6-D3D9-70A8C0C23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EB69EAAD-80E1-4215-91AA-11E2BC78235B}" type="datetime1">
              <a:rPr lang="en-US" smtClean="0">
                <a:solidFill>
                  <a:schemeClr val="tx1">
                    <a:alpha val="80000"/>
                  </a:schemeClr>
                </a:solidFill>
              </a:rPr>
              <a:pPr>
                <a:spcAft>
                  <a:spcPts val="600"/>
                </a:spcAft>
              </a:pPr>
              <a:t>9/14/2023</a:t>
            </a:fld>
            <a:endParaRPr lang="en-US">
              <a:solidFill>
                <a:schemeClr val="tx1">
                  <a:alpha val="80000"/>
                </a:schemeClr>
              </a:solidFill>
            </a:endParaRP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2904633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5"/>
            <a:ext cx="5437185" cy="974725"/>
          </a:xfrm>
        </p:spPr>
        <p:txBody>
          <a:bodyPr wrap="square" anchor="b">
            <a:normAutofit/>
          </a:bodyPr>
          <a:lstStyle/>
          <a:p>
            <a:r>
              <a:rPr lang="en-US" dirty="0"/>
              <a:t>Question - 2</a:t>
            </a:r>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712961" y="1721240"/>
            <a:ext cx="7039561" cy="3415519"/>
          </a:xfrm>
        </p:spPr>
        <p:txBody>
          <a:bodyPr vert="horz" wrap="square" lIns="0" tIns="0" rIns="0" bIns="0" rtlCol="0" anchor="t">
            <a:normAutofit/>
          </a:bodyPr>
          <a:lstStyle/>
          <a:p>
            <a:pPr marL="0" indent="0">
              <a:lnSpc>
                <a:spcPct val="150000"/>
              </a:lnSpc>
              <a:buNone/>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a:t>
            </a:r>
            <a:r>
              <a:rPr lang="en-US" sz="2400" b="0" i="0" dirty="0">
                <a:solidFill>
                  <a:srgbClr val="374151"/>
                </a:solidFill>
                <a:effectLst/>
                <a:latin typeface="Söhne"/>
              </a:rPr>
              <a:t> </a:t>
            </a: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does a </a:t>
            </a:r>
            <a:r>
              <a:rPr lang="en-US" sz="2800" dirty="0" err="1">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NullPointerException</a:t>
            </a: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signify, and what steps can be taken to prevent it from occurring?"?</a:t>
            </a:r>
          </a:p>
        </p:txBody>
      </p:sp>
      <p:pic>
        <p:nvPicPr>
          <p:cNvPr id="20" name="Graphic 19" descr="Light Bulb and Gear">
            <a:extLst>
              <a:ext uri="{FF2B5EF4-FFF2-40B4-BE49-F238E27FC236}">
                <a16:creationId xmlns:a16="http://schemas.microsoft.com/office/drawing/2014/main" id="{0198539B-7178-43E6-D3D9-70A8C0C23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normAutofit/>
          </a:bodyPr>
          <a:lstStyle/>
          <a:p>
            <a:pPr>
              <a:spcAft>
                <a:spcPts val="600"/>
              </a:spcAft>
            </a:pPr>
            <a:fld id="{EB69EAAD-80E1-4215-91AA-11E2BC78235B}" type="datetime1">
              <a:rPr lang="en-US" smtClean="0"/>
              <a:pPr>
                <a:spcAft>
                  <a:spcPts val="600"/>
                </a:spcAft>
              </a:pPr>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spTree>
    <p:extLst>
      <p:ext uri="{BB962C8B-B14F-4D97-AF65-F5344CB8AC3E}">
        <p14:creationId xmlns:p14="http://schemas.microsoft.com/office/powerpoint/2010/main" val="397728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3" name="Group 6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4" name="Freeform: Shape 6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Oval 6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9" name="Rectangle 6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3950" y="549275"/>
            <a:ext cx="5437187" cy="1392444"/>
          </a:xfrm>
        </p:spPr>
        <p:txBody>
          <a:bodyPr vert="horz" wrap="square" lIns="0" tIns="0" rIns="0" bIns="0" rtlCol="0" anchor="b" anchorCtr="0">
            <a:normAutofit/>
          </a:bodyPr>
          <a:lstStyle/>
          <a:p>
            <a:pPr>
              <a:lnSpc>
                <a:spcPct val="100000"/>
              </a:lnSpc>
            </a:pPr>
            <a:r>
              <a:rPr lang="en-US" sz="6400" dirty="0"/>
              <a:t>Question - 3</a:t>
            </a:r>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6096000" y="2652855"/>
            <a:ext cx="5437187" cy="2265216"/>
          </a:xfrm>
        </p:spPr>
        <p:txBody>
          <a:bodyPr vert="horz" wrap="square" lIns="0" tIns="0" rIns="0" bIns="0" rtlCol="0" anchor="t">
            <a:normAutofit/>
          </a:bodyPr>
          <a:lstStyle/>
          <a:p>
            <a:pPr marL="0" indent="0">
              <a:lnSpc>
                <a:spcPct val="150000"/>
              </a:lnSpc>
              <a:buNone/>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is the difference between Comparator and Comparable? How do you implement in Java?</a:t>
            </a:r>
          </a:p>
        </p:txBody>
      </p:sp>
      <p:pic>
        <p:nvPicPr>
          <p:cNvPr id="20" name="Graphic 19" descr="Light Bulb and Gear">
            <a:extLst>
              <a:ext uri="{FF2B5EF4-FFF2-40B4-BE49-F238E27FC236}">
                <a16:creationId xmlns:a16="http://schemas.microsoft.com/office/drawing/2014/main" id="{0198539B-7178-43E6-D3D9-70A8C0C23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EB69EAAD-80E1-4215-91AA-11E2BC78235B}" type="datetime1">
              <a:rPr lang="en-US" smtClean="0">
                <a:solidFill>
                  <a:schemeClr val="tx1">
                    <a:alpha val="80000"/>
                  </a:schemeClr>
                </a:solidFill>
              </a:rPr>
              <a:pPr>
                <a:spcAft>
                  <a:spcPts val="600"/>
                </a:spcAft>
              </a:pPr>
              <a:t>9/14/2023</a:t>
            </a:fld>
            <a:endParaRPr lang="en-US">
              <a:solidFill>
                <a:schemeClr val="tx1">
                  <a:alpha val="80000"/>
                </a:schemeClr>
              </a:solidFill>
            </a:endParaRP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2748803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a:t>
            </a:r>
            <a:r>
              <a:rPr lang="en-US" dirty="0"/>
              <a:t>Three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Java 8 Features</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fld id="{F2B5181C-7220-487B-ACB1-79C3301D2DE9}" type="datetime1">
              <a:rPr lang="en-US" smtClean="0"/>
              <a:t>9/14/2023</a:t>
            </a:fld>
            <a:endParaRPr lang="en-US"/>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Core Java Advanced Topics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340140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Java 8</a:t>
            </a:r>
          </a:p>
        </p:txBody>
      </p:sp>
      <p:sp>
        <p:nvSpPr>
          <p:cNvPr id="4" name="Date Placeholder 3">
            <a:extLst>
              <a:ext uri="{FF2B5EF4-FFF2-40B4-BE49-F238E27FC236}">
                <a16:creationId xmlns:a16="http://schemas.microsoft.com/office/drawing/2014/main" id="{2DF59962-FC5B-B87F-9A9E-BBB5AAC0B91F}"/>
              </a:ext>
            </a:extLst>
          </p:cNvPr>
          <p:cNvSpPr>
            <a:spLocks noGrp="1"/>
          </p:cNvSpPr>
          <p:nvPr>
            <p:ph type="dt" sz="half" idx="10"/>
          </p:nvPr>
        </p:nvSpPr>
        <p:spPr/>
        <p:txBody>
          <a:bodyPr/>
          <a:lstStyle/>
          <a:p>
            <a:fld id="{9BFB7C28-54B2-4566-8D59-AE76C770DCF6}" type="datetime1">
              <a:rPr lang="en-US" smtClean="0"/>
              <a:t>9/14/2023</a:t>
            </a:fld>
            <a:endParaRPr lang="en-US"/>
          </a:p>
        </p:txBody>
      </p:sp>
      <p:sp>
        <p:nvSpPr>
          <p:cNvPr id="5" name="Footer Placeholder 4">
            <a:extLst>
              <a:ext uri="{FF2B5EF4-FFF2-40B4-BE49-F238E27FC236}">
                <a16:creationId xmlns:a16="http://schemas.microsoft.com/office/drawing/2014/main" id="{03C9D564-A7E7-2C19-8EBD-01BAB4F6B223}"/>
              </a:ext>
            </a:extLst>
          </p:cNvPr>
          <p:cNvSpPr>
            <a:spLocks noGrp="1"/>
          </p:cNvSpPr>
          <p:nvPr>
            <p:ph type="ftr" sz="quarter" idx="11"/>
          </p:nvPr>
        </p:nvSpPr>
        <p:spPr/>
        <p:txBody>
          <a:bodyPr/>
          <a:lstStyle/>
          <a:p>
            <a:r>
              <a:rPr lang="en-US"/>
              <a:t>Core Java Advanced Topics</a:t>
            </a:r>
            <a:endParaRPr lang="en-US" dirty="0"/>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7799424"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Static and Default Methods</a:t>
            </a:r>
          </a:p>
          <a:p>
            <a:r>
              <a:rPr lang="en-US" sz="2000" dirty="0"/>
              <a:t>Lambda Expressions</a:t>
            </a:r>
          </a:p>
          <a:p>
            <a:r>
              <a:rPr lang="en-US" sz="2000" dirty="0"/>
              <a:t>Functional Interfaces</a:t>
            </a:r>
          </a:p>
          <a:p>
            <a:r>
              <a:rPr lang="en-US" sz="2000" dirty="0"/>
              <a:t>Method Reference</a:t>
            </a:r>
          </a:p>
          <a:p>
            <a:r>
              <a:rPr lang="en-US" sz="2000" dirty="0"/>
              <a:t>Streams</a:t>
            </a:r>
          </a:p>
          <a:p>
            <a:r>
              <a:rPr lang="en-US" sz="2000" dirty="0"/>
              <a:t>Comparable and Comparator</a:t>
            </a:r>
          </a:p>
          <a:p>
            <a:r>
              <a:rPr lang="en-US" sz="2000" dirty="0"/>
              <a:t>Optional Class</a:t>
            </a:r>
          </a:p>
          <a:p>
            <a:r>
              <a:rPr lang="en-US" sz="2000" dirty="0"/>
              <a:t>Date/Time API</a:t>
            </a:r>
          </a:p>
        </p:txBody>
      </p:sp>
    </p:spTree>
    <p:extLst>
      <p:ext uri="{BB962C8B-B14F-4D97-AF65-F5344CB8AC3E}">
        <p14:creationId xmlns:p14="http://schemas.microsoft.com/office/powerpoint/2010/main" val="53936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a:t>
            </a:r>
            <a:r>
              <a:rPr lang="en-US" dirty="0"/>
              <a:t>Four</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Reflection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5" name="Date Placeholder 4">
            <a:extLst>
              <a:ext uri="{FF2B5EF4-FFF2-40B4-BE49-F238E27FC236}">
                <a16:creationId xmlns:a16="http://schemas.microsoft.com/office/drawing/2014/main" id="{E2111F4C-5F2B-3B6E-7EAB-AD498796094F}"/>
              </a:ext>
            </a:extLst>
          </p:cNvPr>
          <p:cNvSpPr>
            <a:spLocks noGrp="1"/>
          </p:cNvSpPr>
          <p:nvPr>
            <p:ph type="dt" sz="half" idx="10"/>
          </p:nvPr>
        </p:nvSpPr>
        <p:spPr/>
        <p:txBody>
          <a:bodyPr/>
          <a:lstStyle/>
          <a:p>
            <a:fld id="{80304B74-F9FE-4349-AEC5-BB6439DE1560}" type="datetime1">
              <a:rPr lang="en-US" smtClean="0"/>
              <a:t>9/14/2023</a:t>
            </a:fld>
            <a:endParaRPr lang="en-US"/>
          </a:p>
        </p:txBody>
      </p:sp>
      <p:sp>
        <p:nvSpPr>
          <p:cNvPr id="6" name="Footer Placeholder 5">
            <a:extLst>
              <a:ext uri="{FF2B5EF4-FFF2-40B4-BE49-F238E27FC236}">
                <a16:creationId xmlns:a16="http://schemas.microsoft.com/office/drawing/2014/main" id="{3C8669FA-94FA-6486-51BF-076B86E954EC}"/>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109506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6"/>
            <a:ext cx="5437185" cy="941900"/>
          </a:xfrm>
        </p:spPr>
        <p:txBody>
          <a:bodyPr wrap="square" anchor="b">
            <a:normAutofit/>
          </a:bodyPr>
          <a:lstStyle/>
          <a:p>
            <a:r>
              <a:rPr lang="en-US" dirty="0"/>
              <a:t>Questions</a:t>
            </a:r>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550863" y="1828800"/>
            <a:ext cx="6876879" cy="4264025"/>
          </a:xfrm>
        </p:spPr>
        <p:txBody>
          <a:bodyPr vert="horz" wrap="square" lIns="0" tIns="0" rIns="0" bIns="0" rtlCol="0" anchor="t">
            <a:normAutofit/>
          </a:bodyPr>
          <a:lstStyle/>
          <a:p>
            <a:pPr marL="0" indent="0">
              <a:lnSpc>
                <a:spcPct val="150000"/>
              </a:lnSpc>
              <a:buNone/>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As a developer, what crucial factors should be considered to guarantee the application runs seamlessly with optimal performance, minimizing lags or crashes? This includes aspects like scalability, response time, and resource utilization?</a:t>
            </a:r>
          </a:p>
        </p:txBody>
      </p:sp>
      <p:pic>
        <p:nvPicPr>
          <p:cNvPr id="20" name="Graphic 19" descr="Stopwatch">
            <a:extLst>
              <a:ext uri="{FF2B5EF4-FFF2-40B4-BE49-F238E27FC236}">
                <a16:creationId xmlns:a16="http://schemas.microsoft.com/office/drawing/2014/main" id="{01FA7E65-1E8E-FE9A-AF5F-9E08E3A986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normAutofit/>
          </a:bodyPr>
          <a:lstStyle/>
          <a:p>
            <a:pPr>
              <a:spcAft>
                <a:spcPts val="600"/>
              </a:spcAft>
            </a:pPr>
            <a:fld id="{EB69EAAD-80E1-4215-91AA-11E2BC78235B}" type="datetime1">
              <a:rPr lang="en-US" smtClean="0"/>
              <a:pPr>
                <a:spcAft>
                  <a:spcPts val="600"/>
                </a:spcAft>
              </a:pPr>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a:t>
            </a:fld>
            <a:endParaRPr lang="en-US"/>
          </a:p>
        </p:txBody>
      </p:sp>
    </p:spTree>
    <p:extLst>
      <p:ext uri="{BB962C8B-B14F-4D97-AF65-F5344CB8AC3E}">
        <p14:creationId xmlns:p14="http://schemas.microsoft.com/office/powerpoint/2010/main" val="95420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Reflection</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10395868"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marR="0" lvl="0" indent="-342900">
              <a:lnSpc>
                <a:spcPct val="200000"/>
              </a:lnSpc>
              <a:spcBef>
                <a:spcPts val="0"/>
              </a:spcBef>
              <a:spcAft>
                <a:spcPts val="0"/>
              </a:spcAft>
              <a:buFont typeface="Symbol" panose="05050102010706020507" pitchFamily="18" charset="2"/>
              <a:buChar char=""/>
            </a:pPr>
            <a:r>
              <a:rPr lang="en-US" sz="2000" dirty="0"/>
              <a:t>Allows us to inspect and manipulate classes, interfaces, constructors, methods, and fields at run time.</a:t>
            </a:r>
          </a:p>
          <a:p>
            <a:pPr marL="342900" marR="0" lvl="0" indent="-342900">
              <a:lnSpc>
                <a:spcPct val="200000"/>
              </a:lnSpc>
              <a:spcBef>
                <a:spcPts val="0"/>
              </a:spcBef>
              <a:spcAft>
                <a:spcPts val="800"/>
              </a:spcAft>
              <a:buFont typeface="Symbol" panose="05050102010706020507" pitchFamily="18" charset="2"/>
              <a:buChar char=""/>
            </a:pPr>
            <a:r>
              <a:rPr lang="en-US" sz="2000" dirty="0"/>
              <a:t>The required classes for reflection are provided under </a:t>
            </a:r>
            <a:r>
              <a:rPr lang="en-US" sz="2000" dirty="0" err="1"/>
              <a:t>java.lang.reflect</a:t>
            </a:r>
            <a:r>
              <a:rPr lang="en-US" sz="2000" dirty="0"/>
              <a:t> package</a:t>
            </a:r>
          </a:p>
          <a:p>
            <a:pPr>
              <a:lnSpc>
                <a:spcPct val="200000"/>
              </a:lnSpc>
            </a:pPr>
            <a:endParaRPr lang="en-US" sz="2000" dirty="0"/>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2727278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3950" y="549275"/>
            <a:ext cx="5437187" cy="1392444"/>
          </a:xfrm>
        </p:spPr>
        <p:txBody>
          <a:bodyPr vert="horz" wrap="square" lIns="0" tIns="0" rIns="0" bIns="0" rtlCol="0" anchor="b" anchorCtr="0">
            <a:normAutofit/>
          </a:bodyPr>
          <a:lstStyle/>
          <a:p>
            <a:pPr>
              <a:lnSpc>
                <a:spcPct val="100000"/>
              </a:lnSpc>
            </a:pPr>
            <a:r>
              <a:rPr lang="en-US" sz="6400" dirty="0"/>
              <a:t>Question</a:t>
            </a:r>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5653088" y="2305878"/>
            <a:ext cx="5880099" cy="2612193"/>
          </a:xfrm>
        </p:spPr>
        <p:txBody>
          <a:bodyPr vert="horz" wrap="square" lIns="0" tIns="0" rIns="0" bIns="0" rtlCol="0" anchor="t">
            <a:normAutofit lnSpcReduction="10000"/>
          </a:bodyPr>
          <a:lstStyle/>
          <a:p>
            <a:pPr marL="514350" indent="-514350">
              <a:lnSpc>
                <a:spcPct val="150000"/>
              </a:lnSpc>
              <a:buFont typeface="+mj-lt"/>
              <a:buAutoNum type="arabicPeriod"/>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do you understand by Testing? Who is a Tester? </a:t>
            </a:r>
          </a:p>
          <a:p>
            <a:pPr marL="514350" indent="-514350">
              <a:lnSpc>
                <a:spcPct val="150000"/>
              </a:lnSpc>
              <a:buFont typeface="+mj-lt"/>
              <a:buAutoNum type="arabicPeriod"/>
            </a:pPr>
            <a:r>
              <a:rPr lang="en-US" sz="2800" dirty="0">
                <a:solidFill>
                  <a:srgbClr val="FFB7B7"/>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Can a developer should be the tester?</a:t>
            </a:r>
          </a:p>
        </p:txBody>
      </p:sp>
      <p:pic>
        <p:nvPicPr>
          <p:cNvPr id="20" name="Graphic 19" descr="Light Bulb and Gear">
            <a:extLst>
              <a:ext uri="{FF2B5EF4-FFF2-40B4-BE49-F238E27FC236}">
                <a16:creationId xmlns:a16="http://schemas.microsoft.com/office/drawing/2014/main" id="{0198539B-7178-43E6-D3D9-70A8C0C23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EB69EAAD-80E1-4215-91AA-11E2BC78235B}" type="datetime1">
              <a:rPr lang="en-US" smtClean="0">
                <a:solidFill>
                  <a:schemeClr val="tx1">
                    <a:alpha val="80000"/>
                  </a:schemeClr>
                </a:solidFill>
              </a:rPr>
              <a:pPr>
                <a:spcAft>
                  <a:spcPts val="600"/>
                </a:spcAft>
              </a:pPr>
              <a:t>9/14/2023</a:t>
            </a:fld>
            <a:endParaRPr lang="en-US">
              <a:solidFill>
                <a:schemeClr val="tx1">
                  <a:alpha val="80000"/>
                </a:schemeClr>
              </a:solidFill>
            </a:endParaRP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69989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a:t>
            </a:r>
            <a:r>
              <a:rPr lang="en-US" dirty="0"/>
              <a:t>Five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Unit Testing &amp; TDD</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5" name="Date Placeholder 4">
            <a:extLst>
              <a:ext uri="{FF2B5EF4-FFF2-40B4-BE49-F238E27FC236}">
                <a16:creationId xmlns:a16="http://schemas.microsoft.com/office/drawing/2014/main" id="{E2111F4C-5F2B-3B6E-7EAB-AD498796094F}"/>
              </a:ext>
            </a:extLst>
          </p:cNvPr>
          <p:cNvSpPr>
            <a:spLocks noGrp="1"/>
          </p:cNvSpPr>
          <p:nvPr>
            <p:ph type="dt" sz="half" idx="10"/>
          </p:nvPr>
        </p:nvSpPr>
        <p:spPr/>
        <p:txBody>
          <a:bodyPr/>
          <a:lstStyle/>
          <a:p>
            <a:fld id="{80304B74-F9FE-4349-AEC5-BB6439DE1560}" type="datetime1">
              <a:rPr lang="en-US" smtClean="0"/>
              <a:t>9/14/2023</a:t>
            </a:fld>
            <a:endParaRPr lang="en-US"/>
          </a:p>
        </p:txBody>
      </p:sp>
      <p:sp>
        <p:nvSpPr>
          <p:cNvPr id="6" name="Footer Placeholder 5">
            <a:extLst>
              <a:ext uri="{FF2B5EF4-FFF2-40B4-BE49-F238E27FC236}">
                <a16:creationId xmlns:a16="http://schemas.microsoft.com/office/drawing/2014/main" id="{3C8669FA-94FA-6486-51BF-076B86E954EC}"/>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198129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Unit Testing &amp; TDD</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10395868"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marR="0" lvl="0" indent="-342900">
              <a:lnSpc>
                <a:spcPct val="107000"/>
              </a:lnSpc>
              <a:spcBef>
                <a:spcPts val="0"/>
              </a:spcBef>
              <a:spcAft>
                <a:spcPts val="800"/>
              </a:spcAft>
              <a:buFont typeface="Symbol" panose="05050102010706020507" pitchFamily="18" charset="2"/>
              <a:buChar char=""/>
            </a:pPr>
            <a:r>
              <a:rPr lang="en-US" sz="2400" dirty="0"/>
              <a:t>Unit Testing:</a:t>
            </a:r>
          </a:p>
          <a:p>
            <a:pPr marL="800100" lvl="1" indent="-342900">
              <a:lnSpc>
                <a:spcPct val="107000"/>
              </a:lnSpc>
              <a:spcBef>
                <a:spcPts val="0"/>
              </a:spcBef>
              <a:buFont typeface="Symbol" panose="05050102010706020507" pitchFamily="18" charset="2"/>
              <a:buChar char=""/>
            </a:pPr>
            <a:r>
              <a:rPr lang="en-US" sz="1800" dirty="0"/>
              <a:t>A software development approach where developers write automated tests before writing the actual code. </a:t>
            </a:r>
          </a:p>
          <a:p>
            <a:pPr marL="342900" marR="0" lvl="0" indent="-342900">
              <a:lnSpc>
                <a:spcPct val="200000"/>
              </a:lnSpc>
              <a:spcBef>
                <a:spcPts val="0"/>
              </a:spcBef>
              <a:spcAft>
                <a:spcPts val="800"/>
              </a:spcAft>
              <a:buFont typeface="Symbol" panose="05050102010706020507" pitchFamily="18" charset="2"/>
              <a:buChar char=""/>
            </a:pPr>
            <a:r>
              <a:rPr lang="en-US" sz="2400" dirty="0"/>
              <a:t>TDD</a:t>
            </a:r>
          </a:p>
          <a:p>
            <a:pPr marL="800100" lvl="1" indent="-342900">
              <a:lnSpc>
                <a:spcPct val="100000"/>
              </a:lnSpc>
              <a:spcBef>
                <a:spcPts val="0"/>
              </a:spcBef>
              <a:buFont typeface="Symbol" panose="05050102010706020507" pitchFamily="18" charset="2"/>
              <a:buChar char=""/>
            </a:pPr>
            <a:r>
              <a:rPr lang="en-US" sz="1800" dirty="0"/>
              <a:t>Test Driven Development</a:t>
            </a:r>
          </a:p>
          <a:p>
            <a:pPr marL="800100" lvl="1" indent="-342900">
              <a:lnSpc>
                <a:spcPct val="100000"/>
              </a:lnSpc>
              <a:spcBef>
                <a:spcPts val="0"/>
              </a:spcBef>
              <a:buFont typeface="Symbol" panose="05050102010706020507" pitchFamily="18" charset="2"/>
              <a:buChar char=""/>
            </a:pPr>
            <a:r>
              <a:rPr lang="en-US" sz="1800" dirty="0"/>
              <a:t>The test is expected to fail initially</a:t>
            </a:r>
          </a:p>
          <a:p>
            <a:pPr marL="800100" lvl="1" indent="-342900">
              <a:lnSpc>
                <a:spcPct val="100000"/>
              </a:lnSpc>
              <a:spcBef>
                <a:spcPts val="0"/>
              </a:spcBef>
              <a:buFont typeface="Symbol" panose="05050102010706020507" pitchFamily="18" charset="2"/>
              <a:buChar char=""/>
            </a:pPr>
            <a:r>
              <a:rPr lang="en-US" sz="1800" dirty="0"/>
              <a:t>Then, the code is written to pass the test. </a:t>
            </a:r>
          </a:p>
          <a:p>
            <a:pPr marL="800100" lvl="1" indent="-342900">
              <a:lnSpc>
                <a:spcPct val="100000"/>
              </a:lnSpc>
              <a:spcBef>
                <a:spcPts val="0"/>
              </a:spcBef>
              <a:buFont typeface="Symbol" panose="05050102010706020507" pitchFamily="18" charset="2"/>
              <a:buChar char=""/>
            </a:pPr>
            <a:r>
              <a:rPr lang="en-US" sz="1800" dirty="0"/>
              <a:t>This process is repeated for each new feature or functionality. </a:t>
            </a:r>
          </a:p>
          <a:p>
            <a:pPr marL="800100" lvl="1" indent="-342900">
              <a:lnSpc>
                <a:spcPct val="200000"/>
              </a:lnSpc>
              <a:spcBef>
                <a:spcPts val="0"/>
              </a:spcBef>
              <a:buFont typeface="Symbol" panose="05050102010706020507" pitchFamily="18" charset="2"/>
              <a:buChar char=""/>
            </a:pPr>
            <a:endParaRPr lang="en-US" sz="2400" dirty="0"/>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171245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Benefits of TDD</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10395868"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marR="0" lvl="0" indent="-342900">
              <a:lnSpc>
                <a:spcPct val="150000"/>
              </a:lnSpc>
              <a:spcBef>
                <a:spcPts val="0"/>
              </a:spcBef>
              <a:spcAft>
                <a:spcPts val="800"/>
              </a:spcAft>
              <a:buFont typeface="Symbol" panose="05050102010706020507" pitchFamily="18" charset="2"/>
              <a:buChar char=""/>
            </a:pPr>
            <a:r>
              <a:rPr lang="en-US" sz="2400" dirty="0"/>
              <a:t>Early Bug Detection</a:t>
            </a:r>
          </a:p>
          <a:p>
            <a:pPr marL="342900" marR="0" lvl="0" indent="-342900">
              <a:lnSpc>
                <a:spcPct val="150000"/>
              </a:lnSpc>
              <a:spcBef>
                <a:spcPts val="0"/>
              </a:spcBef>
              <a:spcAft>
                <a:spcPts val="800"/>
              </a:spcAft>
              <a:buFont typeface="Symbol" panose="05050102010706020507" pitchFamily="18" charset="2"/>
              <a:buChar char=""/>
            </a:pPr>
            <a:r>
              <a:rPr lang="en-US" sz="2400" dirty="0"/>
              <a:t>Improved Code Quality</a:t>
            </a:r>
          </a:p>
          <a:p>
            <a:pPr marL="342900" marR="0" lvl="0" indent="-342900">
              <a:lnSpc>
                <a:spcPct val="150000"/>
              </a:lnSpc>
              <a:spcBef>
                <a:spcPts val="0"/>
              </a:spcBef>
              <a:spcAft>
                <a:spcPts val="800"/>
              </a:spcAft>
              <a:buFont typeface="Symbol" panose="05050102010706020507" pitchFamily="18" charset="2"/>
              <a:buChar char=""/>
            </a:pPr>
            <a:r>
              <a:rPr lang="en-US" sz="2400" dirty="0"/>
              <a:t>Regression Testing: </a:t>
            </a:r>
          </a:p>
          <a:p>
            <a:pPr marL="342900" marR="0" lvl="0" indent="-342900">
              <a:lnSpc>
                <a:spcPct val="150000"/>
              </a:lnSpc>
              <a:spcBef>
                <a:spcPts val="0"/>
              </a:spcBef>
              <a:spcAft>
                <a:spcPts val="800"/>
              </a:spcAft>
              <a:buFont typeface="Symbol" panose="05050102010706020507" pitchFamily="18" charset="2"/>
              <a:buChar char=""/>
            </a:pPr>
            <a:r>
              <a:rPr lang="en-US" sz="2400" dirty="0"/>
              <a:t>Documentation and Specification</a:t>
            </a:r>
          </a:p>
          <a:p>
            <a:pPr marL="800100" lvl="1" indent="-342900">
              <a:lnSpc>
                <a:spcPct val="150000"/>
              </a:lnSpc>
              <a:spcBef>
                <a:spcPts val="0"/>
              </a:spcBef>
              <a:buFont typeface="Symbol" panose="05050102010706020507" pitchFamily="18" charset="2"/>
              <a:buChar char=""/>
            </a:pPr>
            <a:endParaRPr lang="en-US" sz="2400" dirty="0"/>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164540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JUnit</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25</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10395868"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marR="0" lvl="0" indent="-342900">
              <a:lnSpc>
                <a:spcPct val="100000"/>
              </a:lnSpc>
              <a:spcBef>
                <a:spcPts val="0"/>
              </a:spcBef>
              <a:spcAft>
                <a:spcPts val="0"/>
              </a:spcAft>
              <a:buFont typeface="Symbol" panose="05050102010706020507" pitchFamily="18" charset="2"/>
              <a:buChar char=""/>
            </a:pPr>
            <a:r>
              <a:rPr lang="en-US" sz="2400" dirty="0"/>
              <a:t>Widely used Java testing framework that allows developers to write and run automated tests for their Java code.</a:t>
            </a:r>
          </a:p>
          <a:p>
            <a:pPr marL="342900" marR="0" lvl="0" indent="-342900">
              <a:lnSpc>
                <a:spcPct val="100000"/>
              </a:lnSpc>
              <a:spcBef>
                <a:spcPts val="0"/>
              </a:spcBef>
              <a:spcAft>
                <a:spcPts val="0"/>
              </a:spcAft>
              <a:buFont typeface="Symbol" panose="05050102010706020507" pitchFamily="18" charset="2"/>
              <a:buChar char=""/>
            </a:pPr>
            <a:endParaRPr lang="en-US" sz="2400" dirty="0"/>
          </a:p>
          <a:p>
            <a:pPr marL="342900" marR="0" lvl="0" indent="-342900">
              <a:lnSpc>
                <a:spcPct val="100000"/>
              </a:lnSpc>
              <a:spcBef>
                <a:spcPts val="0"/>
              </a:spcBef>
              <a:spcAft>
                <a:spcPts val="0"/>
              </a:spcAft>
              <a:buFont typeface="Symbol" panose="05050102010706020507" pitchFamily="18" charset="2"/>
              <a:buChar char=""/>
            </a:pPr>
            <a:r>
              <a:rPr lang="en-US" sz="2400" dirty="0"/>
              <a:t>provides a simple and organized way to verify that code behaves as expected.</a:t>
            </a:r>
          </a:p>
          <a:p>
            <a:pPr marL="342900" marR="0" lvl="0" indent="-342900">
              <a:lnSpc>
                <a:spcPct val="100000"/>
              </a:lnSpc>
              <a:spcBef>
                <a:spcPts val="0"/>
              </a:spcBef>
              <a:spcAft>
                <a:spcPts val="0"/>
              </a:spcAft>
              <a:buFont typeface="Symbol" panose="05050102010706020507" pitchFamily="18" charset="2"/>
              <a:buChar char=""/>
            </a:pPr>
            <a:endParaRPr lang="en-US" sz="2400" dirty="0"/>
          </a:p>
          <a:p>
            <a:pPr marL="342900" marR="0" lvl="0" indent="-342900">
              <a:lnSpc>
                <a:spcPct val="100000"/>
              </a:lnSpc>
              <a:spcBef>
                <a:spcPts val="0"/>
              </a:spcBef>
              <a:spcAft>
                <a:spcPts val="800"/>
              </a:spcAft>
              <a:buFont typeface="Symbol" panose="05050102010706020507" pitchFamily="18" charset="2"/>
              <a:buChar char=""/>
            </a:pPr>
            <a:r>
              <a:rPr lang="en-US" sz="2400" dirty="0"/>
              <a:t>JUnit makes it efficient to test individual units of code, helping developers catch and fix bugs early in the development process.</a:t>
            </a:r>
          </a:p>
          <a:p>
            <a:pPr marL="342900" marR="0" lvl="0" indent="-342900">
              <a:lnSpc>
                <a:spcPct val="100000"/>
              </a:lnSpc>
              <a:spcBef>
                <a:spcPts val="0"/>
              </a:spcBef>
              <a:spcAft>
                <a:spcPts val="800"/>
              </a:spcAft>
              <a:buFont typeface="Symbol" panose="05050102010706020507" pitchFamily="18" charset="2"/>
              <a:buChar char=""/>
            </a:pPr>
            <a:endParaRPr lang="en-US" sz="2400" dirty="0"/>
          </a:p>
          <a:p>
            <a:pPr marL="800100" lvl="1" indent="-342900">
              <a:lnSpc>
                <a:spcPct val="100000"/>
              </a:lnSpc>
              <a:spcBef>
                <a:spcPts val="0"/>
              </a:spcBef>
              <a:buFont typeface="Symbol" panose="05050102010706020507" pitchFamily="18" charset="2"/>
              <a:buChar char=""/>
            </a:pPr>
            <a:endParaRPr lang="en-US" sz="2400" dirty="0"/>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10050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Useful Methods in JUnit</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26</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5056224"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marR="0" lvl="0" indent="-342900">
              <a:lnSpc>
                <a:spcPct val="150000"/>
              </a:lnSpc>
              <a:spcBef>
                <a:spcPts val="0"/>
              </a:spcBef>
              <a:spcAft>
                <a:spcPts val="0"/>
              </a:spcAft>
              <a:buFont typeface="Symbol" panose="05050102010706020507" pitchFamily="18" charset="2"/>
              <a:buChar char=""/>
            </a:pPr>
            <a:r>
              <a:rPr lang="en-US" sz="2400" dirty="0"/>
              <a:t>Assertions</a:t>
            </a:r>
            <a:r>
              <a:rPr lang="en-US" sz="1800" dirty="0"/>
              <a:t>:</a:t>
            </a:r>
          </a:p>
          <a:p>
            <a:pPr marL="742950" marR="0" lvl="1" indent="-285750">
              <a:lnSpc>
                <a:spcPct val="150000"/>
              </a:lnSpc>
              <a:spcBef>
                <a:spcPts val="0"/>
              </a:spcBef>
              <a:spcAft>
                <a:spcPts val="0"/>
              </a:spcAft>
              <a:buFont typeface="Courier New" panose="02070309020205020404" pitchFamily="49" charset="0"/>
              <a:buChar char="o"/>
            </a:pPr>
            <a:r>
              <a:rPr lang="en-US" sz="1800" dirty="0" err="1"/>
              <a:t>assertEquals</a:t>
            </a:r>
            <a:r>
              <a:rPr lang="en-US" sz="1800" dirty="0"/>
              <a:t>(expected, actual)</a:t>
            </a:r>
          </a:p>
          <a:p>
            <a:pPr marL="742950" marR="0" lvl="1" indent="-285750">
              <a:lnSpc>
                <a:spcPct val="150000"/>
              </a:lnSpc>
              <a:spcBef>
                <a:spcPts val="0"/>
              </a:spcBef>
              <a:spcAft>
                <a:spcPts val="0"/>
              </a:spcAft>
              <a:buFont typeface="Courier New" panose="02070309020205020404" pitchFamily="49" charset="0"/>
              <a:buChar char="o"/>
            </a:pPr>
            <a:r>
              <a:rPr lang="en-US" sz="1800" dirty="0" err="1"/>
              <a:t>assertTrue</a:t>
            </a:r>
            <a:r>
              <a:rPr lang="en-US" sz="1800" dirty="0"/>
              <a:t>(condition):</a:t>
            </a:r>
          </a:p>
          <a:p>
            <a:pPr marL="742950" marR="0" lvl="1" indent="-285750">
              <a:lnSpc>
                <a:spcPct val="150000"/>
              </a:lnSpc>
              <a:spcBef>
                <a:spcPts val="0"/>
              </a:spcBef>
              <a:spcAft>
                <a:spcPts val="0"/>
              </a:spcAft>
              <a:buFont typeface="Courier New" panose="02070309020205020404" pitchFamily="49" charset="0"/>
              <a:buChar char="o"/>
            </a:pPr>
            <a:r>
              <a:rPr lang="en-US" sz="1800" dirty="0" err="1"/>
              <a:t>assertFalse</a:t>
            </a:r>
            <a:r>
              <a:rPr lang="en-US" sz="1800" dirty="0"/>
              <a:t>(condition)</a:t>
            </a:r>
          </a:p>
          <a:p>
            <a:pPr marL="742950" marR="0" lvl="1" indent="-285750">
              <a:lnSpc>
                <a:spcPct val="150000"/>
              </a:lnSpc>
              <a:spcBef>
                <a:spcPts val="0"/>
              </a:spcBef>
              <a:spcAft>
                <a:spcPts val="0"/>
              </a:spcAft>
              <a:buFont typeface="Courier New" panose="02070309020205020404" pitchFamily="49" charset="0"/>
              <a:buChar char="o"/>
            </a:pPr>
            <a:r>
              <a:rPr lang="en-US" sz="1800" dirty="0" err="1"/>
              <a:t>assertNull</a:t>
            </a:r>
            <a:r>
              <a:rPr lang="en-US" sz="1800" dirty="0"/>
              <a:t>(object)</a:t>
            </a:r>
          </a:p>
          <a:p>
            <a:pPr marL="742950" marR="0" lvl="1" indent="-285750">
              <a:lnSpc>
                <a:spcPct val="150000"/>
              </a:lnSpc>
              <a:spcBef>
                <a:spcPts val="0"/>
              </a:spcBef>
              <a:spcAft>
                <a:spcPts val="0"/>
              </a:spcAft>
              <a:buFont typeface="Courier New" panose="02070309020205020404" pitchFamily="49" charset="0"/>
              <a:buChar char="o"/>
            </a:pPr>
            <a:r>
              <a:rPr lang="en-US" sz="1800" dirty="0" err="1"/>
              <a:t>assertNotNull</a:t>
            </a:r>
            <a:r>
              <a:rPr lang="en-US" sz="1800" dirty="0"/>
              <a:t>(object)</a:t>
            </a:r>
          </a:p>
          <a:p>
            <a:pPr marL="742950" marR="0" lvl="1" indent="-285750">
              <a:lnSpc>
                <a:spcPct val="150000"/>
              </a:lnSpc>
              <a:spcBef>
                <a:spcPts val="0"/>
              </a:spcBef>
              <a:spcAft>
                <a:spcPts val="0"/>
              </a:spcAft>
              <a:buFont typeface="Courier New" panose="02070309020205020404" pitchFamily="49" charset="0"/>
              <a:buChar char="o"/>
            </a:pPr>
            <a:r>
              <a:rPr lang="en-US" sz="1800" dirty="0" err="1"/>
              <a:t>assertSame</a:t>
            </a:r>
            <a:r>
              <a:rPr lang="en-US" sz="1800" dirty="0"/>
              <a:t>(expected, actual)</a:t>
            </a:r>
          </a:p>
          <a:p>
            <a:pPr marL="742950" marR="0" lvl="1" indent="-285750">
              <a:lnSpc>
                <a:spcPct val="150000"/>
              </a:lnSpc>
              <a:spcBef>
                <a:spcPts val="0"/>
              </a:spcBef>
              <a:spcAft>
                <a:spcPts val="800"/>
              </a:spcAft>
              <a:buFont typeface="Courier New" panose="02070309020205020404" pitchFamily="49" charset="0"/>
              <a:buChar char="o"/>
            </a:pPr>
            <a:r>
              <a:rPr lang="en-US" sz="1800" dirty="0" err="1"/>
              <a:t>assertNotSame</a:t>
            </a:r>
            <a:r>
              <a:rPr lang="en-US" sz="1800" dirty="0"/>
              <a:t>(expected, actual)</a:t>
            </a:r>
          </a:p>
          <a:p>
            <a:pPr lvl="1"/>
            <a:r>
              <a:rPr lang="en-US" sz="1800" dirty="0" err="1"/>
              <a:t>assertArrayEquals</a:t>
            </a:r>
            <a:r>
              <a:rPr lang="en-US" sz="1800" dirty="0"/>
              <a:t>(</a:t>
            </a:r>
            <a:r>
              <a:rPr lang="en-US" sz="1800" dirty="0" err="1"/>
              <a:t>expectedArray</a:t>
            </a:r>
            <a:r>
              <a:rPr lang="en-US" sz="1800" dirty="0"/>
              <a:t>, </a:t>
            </a:r>
            <a:r>
              <a:rPr lang="en-US" sz="1800" dirty="0" err="1"/>
              <a:t>resultArray</a:t>
            </a:r>
            <a:r>
              <a:rPr lang="en-US" sz="1800" dirty="0"/>
              <a:t>)</a:t>
            </a:r>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
        <p:nvSpPr>
          <p:cNvPr id="5" name="TextBox 4">
            <a:extLst>
              <a:ext uri="{FF2B5EF4-FFF2-40B4-BE49-F238E27FC236}">
                <a16:creationId xmlns:a16="http://schemas.microsoft.com/office/drawing/2014/main" id="{9941F41C-D9C1-7FF9-1F7D-4217C22911DA}"/>
              </a:ext>
            </a:extLst>
          </p:cNvPr>
          <p:cNvSpPr txBox="1"/>
          <p:nvPr/>
        </p:nvSpPr>
        <p:spPr>
          <a:xfrm>
            <a:off x="6548755" y="1879964"/>
            <a:ext cx="4896556" cy="4358822"/>
          </a:xfrm>
          <a:prstGeom prst="rect">
            <a:avLst/>
          </a:prstGeom>
        </p:spPr>
        <p:txBody>
          <a:bodyPr vert="horz" wrap="square" lIns="0" tIns="0" rIns="0" bIns="0" rtlCol="0">
            <a:noAutofit/>
          </a:bodyPr>
          <a:lstStyle>
            <a:defPPr>
              <a:defRPr lang="en-US"/>
            </a:defPPr>
            <a:lvl1pPr marL="342900" marR="0" lvl="0" indent="-342900">
              <a:lnSpc>
                <a:spcPct val="150000"/>
              </a:lnSpc>
              <a:spcBef>
                <a:spcPts val="0"/>
              </a:spcBef>
              <a:spcAft>
                <a:spcPts val="0"/>
              </a:spcAft>
              <a:buFont typeface="Symbol" panose="05050102010706020507" pitchFamily="18" charset="2"/>
              <a:buChar char=""/>
              <a:defRPr sz="2400">
                <a:solidFill>
                  <a:schemeClr val="tx1">
                    <a:alpha val="60000"/>
                  </a:schemeClr>
                </a:solidFill>
              </a:defRPr>
            </a:lvl1pPr>
            <a:lvl2pPr marL="742950" marR="0" lvl="1" indent="-285750">
              <a:lnSpc>
                <a:spcPct val="150000"/>
              </a:lnSpc>
              <a:spcBef>
                <a:spcPts val="0"/>
              </a:spcBef>
              <a:spcAft>
                <a:spcPts val="0"/>
              </a:spcAft>
              <a:buFont typeface="Courier New" panose="02070309020205020404" pitchFamily="49" charset="0"/>
              <a:buChar char="o"/>
              <a:defRPr>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Timeout and Exception Testing:</a:t>
            </a:r>
          </a:p>
          <a:p>
            <a:pPr lvl="1"/>
            <a:r>
              <a:rPr lang="en-US" dirty="0"/>
              <a:t>@Test(timeout = milliseconds): </a:t>
            </a:r>
          </a:p>
          <a:p>
            <a:pPr lvl="1"/>
            <a:r>
              <a:rPr lang="en-US" dirty="0"/>
              <a:t>@Test(expected = </a:t>
            </a:r>
            <a:r>
              <a:rPr lang="en-US" dirty="0" err="1"/>
              <a:t>Exception.class</a:t>
            </a:r>
            <a:r>
              <a:rPr lang="en-US" dirty="0"/>
              <a:t>)</a:t>
            </a:r>
          </a:p>
          <a:p>
            <a:r>
              <a:rPr lang="en-US" dirty="0"/>
              <a:t>Annotations:</a:t>
            </a:r>
          </a:p>
          <a:p>
            <a:pPr lvl="1"/>
            <a:r>
              <a:rPr lang="en-US" dirty="0"/>
              <a:t>@Test</a:t>
            </a:r>
          </a:p>
          <a:p>
            <a:pPr lvl="1"/>
            <a:r>
              <a:rPr lang="en-US" dirty="0"/>
              <a:t>@Before</a:t>
            </a:r>
          </a:p>
          <a:p>
            <a:pPr lvl="1"/>
            <a:r>
              <a:rPr lang="en-US" dirty="0"/>
              <a:t>@After</a:t>
            </a:r>
          </a:p>
          <a:p>
            <a:pPr lvl="1"/>
            <a:r>
              <a:rPr lang="en-US" dirty="0"/>
              <a:t>@BeforeClass </a:t>
            </a:r>
          </a:p>
          <a:p>
            <a:pPr lvl="1"/>
            <a:r>
              <a:rPr lang="en-US" dirty="0"/>
              <a:t>@AfterClass</a:t>
            </a:r>
          </a:p>
        </p:txBody>
      </p:sp>
    </p:spTree>
    <p:extLst>
      <p:ext uri="{BB962C8B-B14F-4D97-AF65-F5344CB8AC3E}">
        <p14:creationId xmlns:p14="http://schemas.microsoft.com/office/powerpoint/2010/main" val="280352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a:t>
            </a:r>
            <a:r>
              <a:rPr lang="en-US" dirty="0"/>
              <a:t>6</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Design Patterns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5" name="Date Placeholder 4">
            <a:extLst>
              <a:ext uri="{FF2B5EF4-FFF2-40B4-BE49-F238E27FC236}">
                <a16:creationId xmlns:a16="http://schemas.microsoft.com/office/drawing/2014/main" id="{E2111F4C-5F2B-3B6E-7EAB-AD498796094F}"/>
              </a:ext>
            </a:extLst>
          </p:cNvPr>
          <p:cNvSpPr>
            <a:spLocks noGrp="1"/>
          </p:cNvSpPr>
          <p:nvPr>
            <p:ph type="dt" sz="half" idx="10"/>
          </p:nvPr>
        </p:nvSpPr>
        <p:spPr/>
        <p:txBody>
          <a:bodyPr/>
          <a:lstStyle/>
          <a:p>
            <a:fld id="{80304B74-F9FE-4349-AEC5-BB6439DE1560}" type="datetime1">
              <a:rPr lang="en-US" smtClean="0"/>
              <a:t>9/14/2023</a:t>
            </a:fld>
            <a:endParaRPr lang="en-US"/>
          </a:p>
        </p:txBody>
      </p:sp>
      <p:sp>
        <p:nvSpPr>
          <p:cNvPr id="6" name="Footer Placeholder 5">
            <a:extLst>
              <a:ext uri="{FF2B5EF4-FFF2-40B4-BE49-F238E27FC236}">
                <a16:creationId xmlns:a16="http://schemas.microsoft.com/office/drawing/2014/main" id="{3C8669FA-94FA-6486-51BF-076B86E954EC}"/>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3325362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Design Patterns</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8" name="TextBox 7">
            <a:extLst>
              <a:ext uri="{FF2B5EF4-FFF2-40B4-BE49-F238E27FC236}">
                <a16:creationId xmlns:a16="http://schemas.microsoft.com/office/drawing/2014/main" id="{FF099FBE-7C77-D1A3-FE0D-2401BBF564E7}"/>
              </a:ext>
            </a:extLst>
          </p:cNvPr>
          <p:cNvSpPr txBox="1"/>
          <p:nvPr/>
        </p:nvSpPr>
        <p:spPr>
          <a:xfrm>
            <a:off x="452754" y="1714600"/>
            <a:ext cx="10949024" cy="4358822"/>
          </a:xfrm>
          <a:prstGeom prst="rect">
            <a:avLst/>
          </a:prstGeom>
        </p:spPr>
        <p:txBody>
          <a:bodyPr vert="horz" wrap="square" lIns="0" tIns="0" rIns="0" bIns="0" rtlCol="0">
            <a:noAutofit/>
          </a:bodyPr>
          <a:lstStyle>
            <a:lvl1pPr marL="228600" indent="-228600">
              <a:lnSpc>
                <a:spcPct val="110000"/>
              </a:lnSpc>
              <a:spcBef>
                <a:spcPts val="1000"/>
              </a:spcBef>
              <a:spcAft>
                <a:spcPts val="800"/>
              </a:spcAft>
              <a:buFont typeface="Arial" panose="020B0604020202020204" pitchFamily="34" charset="0"/>
              <a:buChar char="•"/>
              <a:defRPr sz="3200">
                <a:solidFill>
                  <a:schemeClr val="tx1">
                    <a:alpha val="60000"/>
                  </a:schemeClr>
                </a:solidFill>
              </a:defRPr>
            </a:lvl1pPr>
            <a:lvl2pPr marL="685800" lvl="1" indent="-228600">
              <a:lnSpc>
                <a:spcPct val="110000"/>
              </a:lnSpc>
              <a:spcBef>
                <a:spcPts val="500"/>
              </a:spcBef>
              <a:spcAft>
                <a:spcPts val="800"/>
              </a:spcAft>
              <a:buFont typeface="Arial" panose="020B0604020202020204" pitchFamily="34" charset="0"/>
              <a:buChar char="•"/>
              <a:defRPr sz="20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marR="0" lvl="0" indent="-342900">
              <a:lnSpc>
                <a:spcPct val="150000"/>
              </a:lnSpc>
              <a:spcBef>
                <a:spcPts val="0"/>
              </a:spcBef>
              <a:spcAft>
                <a:spcPts val="800"/>
              </a:spcAft>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 general, reusable solution to a commonly occurring problem within a specific context in software design. </a:t>
            </a:r>
          </a:p>
          <a:p>
            <a:pPr marL="342900" indent="-342900">
              <a:lnSpc>
                <a:spcPct val="150000"/>
              </a:lnSpc>
              <a:spcBef>
                <a:spcPts val="0"/>
              </a:spcBef>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it's a description or template for how to solve a problem that can be used in many different situations.</a:t>
            </a:r>
          </a:p>
          <a:p>
            <a:pPr marL="342900" indent="-342900">
              <a:lnSpc>
                <a:spcPct val="150000"/>
              </a:lnSpc>
              <a:spcBef>
                <a:spcPts val="0"/>
              </a:spcBef>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Design patterns are not specific to any specific programming language. They are high-level concepts and guidelines for designing software in a way that promotes maintainability, scalability, and flexibility.</a:t>
            </a:r>
          </a:p>
          <a:p>
            <a:pPr marL="342900" indent="-342900">
              <a:lnSpc>
                <a:spcPct val="150000"/>
              </a:lnSpc>
              <a:spcBef>
                <a:spcPts val="0"/>
              </a:spcBef>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idea of design patterns originated from the field of architecture, where architects would document common design solutions to common problems. In software development, design patterns were popularized by the book "Design Patterns: Elements of Reusable Object-Oriented Software" by the "Gang of Four" (Erich Gamma, Richard Helm, Ralph Johnson, John </a:t>
            </a: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Vlissides</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50000"/>
              </a:lnSpc>
              <a:spcBef>
                <a:spcPts val="0"/>
              </a:spcBef>
              <a:spcAft>
                <a:spcPts val="800"/>
              </a:spcAft>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2953631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7933-78B8-985E-C136-0C47ED3343DE}"/>
              </a:ext>
            </a:extLst>
          </p:cNvPr>
          <p:cNvSpPr>
            <a:spLocks noGrp="1"/>
          </p:cNvSpPr>
          <p:nvPr>
            <p:ph type="title"/>
          </p:nvPr>
        </p:nvSpPr>
        <p:spPr/>
        <p:txBody>
          <a:bodyPr/>
          <a:lstStyle/>
          <a:p>
            <a:r>
              <a:rPr lang="en-US" dirty="0"/>
              <a:t>Design Patterns</a:t>
            </a:r>
          </a:p>
        </p:txBody>
      </p:sp>
      <p:sp>
        <p:nvSpPr>
          <p:cNvPr id="6" name="Slide Number Placeholder 5">
            <a:extLst>
              <a:ext uri="{FF2B5EF4-FFF2-40B4-BE49-F238E27FC236}">
                <a16:creationId xmlns:a16="http://schemas.microsoft.com/office/drawing/2014/main" id="{0DE20B88-0510-925D-95A9-CAB75D2CDC30}"/>
              </a:ext>
            </a:extLst>
          </p:cNvPr>
          <p:cNvSpPr>
            <a:spLocks noGrp="1"/>
          </p:cNvSpPr>
          <p:nvPr>
            <p:ph type="sldNum" sz="quarter" idx="12"/>
          </p:nvPr>
        </p:nvSpPr>
        <p:spPr/>
        <p:txBody>
          <a:bodyPr/>
          <a:lstStyle/>
          <a:p>
            <a:fld id="{DBA1B0FB-D917-4C8C-928F-313BD683BF39}" type="slidenum">
              <a:rPr lang="en-US" smtClean="0"/>
              <a:t>29</a:t>
            </a:fld>
            <a:endParaRPr lang="en-US"/>
          </a:p>
        </p:txBody>
      </p:sp>
      <p:sp>
        <p:nvSpPr>
          <p:cNvPr id="3" name="Date Placeholder 2">
            <a:extLst>
              <a:ext uri="{FF2B5EF4-FFF2-40B4-BE49-F238E27FC236}">
                <a16:creationId xmlns:a16="http://schemas.microsoft.com/office/drawing/2014/main" id="{9A8A6B35-CC5C-DB9C-5242-A306FA525CF4}"/>
              </a:ext>
            </a:extLst>
          </p:cNvPr>
          <p:cNvSpPr>
            <a:spLocks noGrp="1"/>
          </p:cNvSpPr>
          <p:nvPr>
            <p:ph type="dt" sz="half" idx="10"/>
          </p:nvPr>
        </p:nvSpPr>
        <p:spPr/>
        <p:txBody>
          <a:bodyPr/>
          <a:lstStyle/>
          <a:p>
            <a:fld id="{38DFDD32-35F3-4F25-B163-0796FC7558C2}" type="datetime1">
              <a:rPr lang="en-US" smtClean="0"/>
              <a:t>9/14/2023</a:t>
            </a:fld>
            <a:endParaRPr lang="en-US"/>
          </a:p>
        </p:txBody>
      </p:sp>
      <p:sp>
        <p:nvSpPr>
          <p:cNvPr id="7" name="Footer Placeholder 6">
            <a:extLst>
              <a:ext uri="{FF2B5EF4-FFF2-40B4-BE49-F238E27FC236}">
                <a16:creationId xmlns:a16="http://schemas.microsoft.com/office/drawing/2014/main" id="{FACC65EC-AD3C-E0EE-D104-BC287230A26E}"/>
              </a:ext>
            </a:extLst>
          </p:cNvPr>
          <p:cNvSpPr>
            <a:spLocks noGrp="1"/>
          </p:cNvSpPr>
          <p:nvPr>
            <p:ph type="ftr" sz="quarter" idx="11"/>
          </p:nvPr>
        </p:nvSpPr>
        <p:spPr/>
        <p:txBody>
          <a:bodyPr/>
          <a:lstStyle/>
          <a:p>
            <a:r>
              <a:rPr lang="en-US"/>
              <a:t>Core Java Advanced Topics</a:t>
            </a:r>
          </a:p>
        </p:txBody>
      </p:sp>
      <p:sp>
        <p:nvSpPr>
          <p:cNvPr id="11" name="Rectangle 10">
            <a:extLst>
              <a:ext uri="{FF2B5EF4-FFF2-40B4-BE49-F238E27FC236}">
                <a16:creationId xmlns:a16="http://schemas.microsoft.com/office/drawing/2014/main" id="{342ACBCF-41E1-2149-7BD0-716C2C70E900}"/>
              </a:ext>
            </a:extLst>
          </p:cNvPr>
          <p:cNvSpPr/>
          <p:nvPr/>
        </p:nvSpPr>
        <p:spPr>
          <a:xfrm>
            <a:off x="767493" y="2958110"/>
            <a:ext cx="2951288" cy="305633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a:t>Singleton</a:t>
            </a:r>
          </a:p>
          <a:p>
            <a:pPr marL="342900" indent="-342900">
              <a:buAutoNum type="arabicPeriod"/>
            </a:pPr>
            <a:r>
              <a:rPr lang="en-US"/>
              <a:t>Factory</a:t>
            </a:r>
          </a:p>
          <a:p>
            <a:pPr marL="342900" indent="-342900">
              <a:buAutoNum type="arabicPeriod"/>
            </a:pPr>
            <a:r>
              <a:rPr lang="en-US"/>
              <a:t>Abstract Factory</a:t>
            </a:r>
          </a:p>
          <a:p>
            <a:pPr marL="342900" indent="-342900">
              <a:buAutoNum type="arabicPeriod"/>
            </a:pPr>
            <a:r>
              <a:rPr lang="en-US"/>
              <a:t>Prototype</a:t>
            </a:r>
            <a:endParaRPr lang="en-US" dirty="0"/>
          </a:p>
        </p:txBody>
      </p:sp>
      <p:sp>
        <p:nvSpPr>
          <p:cNvPr id="12" name="Rectangle 11">
            <a:extLst>
              <a:ext uri="{FF2B5EF4-FFF2-40B4-BE49-F238E27FC236}">
                <a16:creationId xmlns:a16="http://schemas.microsoft.com/office/drawing/2014/main" id="{F57748FF-FA2A-A828-D718-578DEC766234}"/>
              </a:ext>
            </a:extLst>
          </p:cNvPr>
          <p:cNvSpPr/>
          <p:nvPr/>
        </p:nvSpPr>
        <p:spPr>
          <a:xfrm>
            <a:off x="4666655" y="2944420"/>
            <a:ext cx="2951288" cy="305633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a:t>Adapter</a:t>
            </a:r>
          </a:p>
          <a:p>
            <a:pPr marL="342900" indent="-342900">
              <a:buAutoNum type="arabicPeriod"/>
            </a:pPr>
            <a:r>
              <a:rPr lang="en-US"/>
              <a:t>Composite</a:t>
            </a:r>
          </a:p>
          <a:p>
            <a:pPr marL="342900" indent="-342900">
              <a:buAutoNum type="arabicPeriod"/>
            </a:pPr>
            <a:r>
              <a:rPr lang="en-US"/>
              <a:t>Proxy</a:t>
            </a:r>
          </a:p>
          <a:p>
            <a:pPr marL="342900" indent="-342900">
              <a:buAutoNum type="arabicPeriod"/>
            </a:pPr>
            <a:r>
              <a:rPr lang="en-US"/>
              <a:t>Fly Weight</a:t>
            </a:r>
          </a:p>
          <a:p>
            <a:pPr marL="342900" indent="-342900">
              <a:buAutoNum type="arabicPeriod"/>
            </a:pPr>
            <a:r>
              <a:rPr lang="en-US"/>
              <a:t>Façade </a:t>
            </a:r>
          </a:p>
          <a:p>
            <a:pPr marL="342900" indent="-342900">
              <a:buAutoNum type="arabicPeriod"/>
            </a:pPr>
            <a:r>
              <a:rPr lang="en-US"/>
              <a:t>Bridge</a:t>
            </a:r>
          </a:p>
          <a:p>
            <a:pPr marL="342900" indent="-342900">
              <a:buAutoNum type="arabicPeriod"/>
            </a:pPr>
            <a:r>
              <a:rPr lang="en-US"/>
              <a:t>Decorator</a:t>
            </a:r>
            <a:endParaRPr lang="en-US" dirty="0"/>
          </a:p>
        </p:txBody>
      </p:sp>
      <p:sp>
        <p:nvSpPr>
          <p:cNvPr id="13" name="Rectangle 12">
            <a:extLst>
              <a:ext uri="{FF2B5EF4-FFF2-40B4-BE49-F238E27FC236}">
                <a16:creationId xmlns:a16="http://schemas.microsoft.com/office/drawing/2014/main" id="{61410224-12A9-DB64-5E98-0282A3DA6948}"/>
              </a:ext>
            </a:extLst>
          </p:cNvPr>
          <p:cNvSpPr/>
          <p:nvPr/>
        </p:nvSpPr>
        <p:spPr>
          <a:xfrm>
            <a:off x="8522920" y="2944420"/>
            <a:ext cx="2951288" cy="305633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a:t>Template Method</a:t>
            </a:r>
          </a:p>
          <a:p>
            <a:pPr marL="342900" indent="-342900">
              <a:buAutoNum type="arabicPeriod"/>
            </a:pPr>
            <a:r>
              <a:rPr lang="en-US"/>
              <a:t>Mediator</a:t>
            </a:r>
          </a:p>
          <a:p>
            <a:pPr marL="342900" indent="-342900">
              <a:buAutoNum type="arabicPeriod"/>
            </a:pPr>
            <a:r>
              <a:rPr lang="en-US"/>
              <a:t>Chain of Responsibility</a:t>
            </a:r>
          </a:p>
          <a:p>
            <a:pPr marL="342900" indent="-342900">
              <a:buAutoNum type="arabicPeriod"/>
            </a:pPr>
            <a:r>
              <a:rPr lang="en-US"/>
              <a:t>Observer</a:t>
            </a:r>
          </a:p>
          <a:p>
            <a:pPr marL="342900" indent="-342900">
              <a:buAutoNum type="arabicPeriod"/>
            </a:pPr>
            <a:r>
              <a:rPr lang="en-US"/>
              <a:t>Strategy</a:t>
            </a:r>
          </a:p>
          <a:p>
            <a:pPr marL="342900" indent="-342900">
              <a:buAutoNum type="arabicPeriod"/>
            </a:pPr>
            <a:r>
              <a:rPr lang="en-US"/>
              <a:t>Command</a:t>
            </a:r>
          </a:p>
          <a:p>
            <a:pPr marL="342900" indent="-342900">
              <a:buAutoNum type="arabicPeriod"/>
            </a:pPr>
            <a:r>
              <a:rPr lang="en-US"/>
              <a:t>State</a:t>
            </a:r>
          </a:p>
          <a:p>
            <a:pPr marL="342900" indent="-342900">
              <a:buAutoNum type="arabicPeriod"/>
            </a:pPr>
            <a:r>
              <a:rPr lang="en-US"/>
              <a:t>Visitor</a:t>
            </a:r>
          </a:p>
          <a:p>
            <a:pPr marL="342900" indent="-342900">
              <a:buAutoNum type="arabicPeriod"/>
            </a:pPr>
            <a:r>
              <a:rPr lang="en-US"/>
              <a:t>Iterator</a:t>
            </a:r>
          </a:p>
          <a:p>
            <a:pPr marL="342900" indent="-342900">
              <a:buAutoNum type="arabicPeriod"/>
            </a:pPr>
            <a:r>
              <a:rPr lang="en-US"/>
              <a:t>Interpreter</a:t>
            </a:r>
          </a:p>
          <a:p>
            <a:pPr marL="342900" indent="-342900">
              <a:buAutoNum type="arabicPeriod"/>
            </a:pPr>
            <a:r>
              <a:rPr lang="en-US"/>
              <a:t>Memento</a:t>
            </a:r>
            <a:endParaRPr lang="en-US" dirty="0"/>
          </a:p>
        </p:txBody>
      </p:sp>
      <p:sp>
        <p:nvSpPr>
          <p:cNvPr id="30" name="Left Bracket 29">
            <a:extLst>
              <a:ext uri="{FF2B5EF4-FFF2-40B4-BE49-F238E27FC236}">
                <a16:creationId xmlns:a16="http://schemas.microsoft.com/office/drawing/2014/main" id="{AA16C0EE-3485-2665-DD5C-309BCF1CE245}"/>
              </a:ext>
            </a:extLst>
          </p:cNvPr>
          <p:cNvSpPr/>
          <p:nvPr/>
        </p:nvSpPr>
        <p:spPr>
          <a:xfrm rot="5400000">
            <a:off x="5499430" y="-1844701"/>
            <a:ext cx="1193141" cy="8385106"/>
          </a:xfrm>
          <a:custGeom>
            <a:avLst/>
            <a:gdLst>
              <a:gd name="connsiteX0" fmla="*/ 1196599 w 1196599"/>
              <a:gd name="connsiteY0" fmla="*/ 8385106 h 8385106"/>
              <a:gd name="connsiteX1" fmla="*/ 0 w 1196599"/>
              <a:gd name="connsiteY1" fmla="*/ 8385094 h 8385106"/>
              <a:gd name="connsiteX2" fmla="*/ 0 w 1196599"/>
              <a:gd name="connsiteY2" fmla="*/ 12 h 8385106"/>
              <a:gd name="connsiteX3" fmla="*/ 1196599 w 1196599"/>
              <a:gd name="connsiteY3" fmla="*/ 0 h 8385106"/>
              <a:gd name="connsiteX4" fmla="*/ 1196599 w 1196599"/>
              <a:gd name="connsiteY4" fmla="*/ 8385106 h 8385106"/>
              <a:gd name="connsiteX0" fmla="*/ 1196599 w 1196599"/>
              <a:gd name="connsiteY0" fmla="*/ 8385106 h 8385106"/>
              <a:gd name="connsiteX1" fmla="*/ 0 w 1196599"/>
              <a:gd name="connsiteY1" fmla="*/ 8385094 h 8385106"/>
              <a:gd name="connsiteX2" fmla="*/ 0 w 1196599"/>
              <a:gd name="connsiteY2" fmla="*/ 12 h 8385106"/>
              <a:gd name="connsiteX3" fmla="*/ 1196599 w 1196599"/>
              <a:gd name="connsiteY3" fmla="*/ 0 h 8385106"/>
              <a:gd name="connsiteX0" fmla="*/ 1196643 w 1196643"/>
              <a:gd name="connsiteY0" fmla="*/ 8385106 h 8385106"/>
              <a:gd name="connsiteX1" fmla="*/ 44 w 1196643"/>
              <a:gd name="connsiteY1" fmla="*/ 8385094 h 8385106"/>
              <a:gd name="connsiteX2" fmla="*/ 44 w 1196643"/>
              <a:gd name="connsiteY2" fmla="*/ 12 h 8385106"/>
              <a:gd name="connsiteX3" fmla="*/ 1196643 w 1196643"/>
              <a:gd name="connsiteY3" fmla="*/ 0 h 8385106"/>
              <a:gd name="connsiteX4" fmla="*/ 1196643 w 1196643"/>
              <a:gd name="connsiteY4" fmla="*/ 8385106 h 8385106"/>
              <a:gd name="connsiteX0" fmla="*/ 1196643 w 1196643"/>
              <a:gd name="connsiteY0" fmla="*/ 8385106 h 8385106"/>
              <a:gd name="connsiteX1" fmla="*/ 44 w 1196643"/>
              <a:gd name="connsiteY1" fmla="*/ 8385094 h 8385106"/>
              <a:gd name="connsiteX2" fmla="*/ 1193772 w 1196643"/>
              <a:gd name="connsiteY2" fmla="*/ 4033528 h 8385106"/>
              <a:gd name="connsiteX3" fmla="*/ 44 w 1196643"/>
              <a:gd name="connsiteY3" fmla="*/ 12 h 8385106"/>
              <a:gd name="connsiteX4" fmla="*/ 1196643 w 1196643"/>
              <a:gd name="connsiteY4"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0 w 1206829"/>
              <a:gd name="connsiteY2" fmla="*/ 4109728 h 8385106"/>
              <a:gd name="connsiteX3" fmla="*/ 10230 w 1206829"/>
              <a:gd name="connsiteY3" fmla="*/ 12 h 8385106"/>
              <a:gd name="connsiteX4" fmla="*/ 1206829 w 1206829"/>
              <a:gd name="connsiteY4"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0 w 1206829"/>
              <a:gd name="connsiteY2" fmla="*/ 4109728 h 8385106"/>
              <a:gd name="connsiteX3" fmla="*/ 10230 w 1206829"/>
              <a:gd name="connsiteY3" fmla="*/ 12 h 8385106"/>
              <a:gd name="connsiteX4" fmla="*/ 1206829 w 1206829"/>
              <a:gd name="connsiteY4"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0 w 1206829"/>
              <a:gd name="connsiteY2" fmla="*/ 4109728 h 8385106"/>
              <a:gd name="connsiteX3" fmla="*/ 10230 w 1206829"/>
              <a:gd name="connsiteY3" fmla="*/ 12 h 8385106"/>
              <a:gd name="connsiteX4" fmla="*/ 1206829 w 1206829"/>
              <a:gd name="connsiteY4"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0 w 1206829"/>
              <a:gd name="connsiteY2" fmla="*/ 4109728 h 8385106"/>
              <a:gd name="connsiteX3" fmla="*/ 10230 w 1206829"/>
              <a:gd name="connsiteY3" fmla="*/ 12 h 8385106"/>
              <a:gd name="connsiteX4" fmla="*/ 1206829 w 1206829"/>
              <a:gd name="connsiteY4"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0 w 1206829"/>
              <a:gd name="connsiteY2" fmla="*/ 4109728 h 8385106"/>
              <a:gd name="connsiteX3" fmla="*/ 10230 w 1206829"/>
              <a:gd name="connsiteY3" fmla="*/ 12 h 8385106"/>
              <a:gd name="connsiteX4" fmla="*/ 1206829 w 1206829"/>
              <a:gd name="connsiteY4"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1320 w 1206829"/>
              <a:gd name="connsiteY2" fmla="*/ 4512594 h 8385106"/>
              <a:gd name="connsiteX3" fmla="*/ 0 w 1206829"/>
              <a:gd name="connsiteY3" fmla="*/ 4109728 h 8385106"/>
              <a:gd name="connsiteX4" fmla="*/ 10230 w 1206829"/>
              <a:gd name="connsiteY4" fmla="*/ 12 h 8385106"/>
              <a:gd name="connsiteX5" fmla="*/ 1206829 w 1206829"/>
              <a:gd name="connsiteY5" fmla="*/ 0 h 8385106"/>
              <a:gd name="connsiteX0" fmla="*/ 1206829 w 1206829"/>
              <a:gd name="connsiteY0" fmla="*/ 8385106 h 8385106"/>
              <a:gd name="connsiteX1" fmla="*/ 10230 w 1206829"/>
              <a:gd name="connsiteY1" fmla="*/ 8385094 h 8385106"/>
              <a:gd name="connsiteX2" fmla="*/ 10230 w 1206829"/>
              <a:gd name="connsiteY2" fmla="*/ 12 h 8385106"/>
              <a:gd name="connsiteX3" fmla="*/ 1206829 w 1206829"/>
              <a:gd name="connsiteY3" fmla="*/ 0 h 8385106"/>
              <a:gd name="connsiteX4" fmla="*/ 1206829 w 1206829"/>
              <a:gd name="connsiteY4" fmla="*/ 8385106 h 8385106"/>
              <a:gd name="connsiteX0" fmla="*/ 1206829 w 1206829"/>
              <a:gd name="connsiteY0" fmla="*/ 8385106 h 8385106"/>
              <a:gd name="connsiteX1" fmla="*/ 10230 w 1206829"/>
              <a:gd name="connsiteY1" fmla="*/ 8385094 h 8385106"/>
              <a:gd name="connsiteX2" fmla="*/ 1320 w 1206829"/>
              <a:gd name="connsiteY2" fmla="*/ 4512594 h 8385106"/>
              <a:gd name="connsiteX3" fmla="*/ 0 w 1206829"/>
              <a:gd name="connsiteY3" fmla="*/ 4109728 h 8385106"/>
              <a:gd name="connsiteX4" fmla="*/ 1320 w 1206829"/>
              <a:gd name="connsiteY4" fmla="*/ 3796314 h 8385106"/>
              <a:gd name="connsiteX5" fmla="*/ 10230 w 1206829"/>
              <a:gd name="connsiteY5" fmla="*/ 12 h 8385106"/>
              <a:gd name="connsiteX6" fmla="*/ 1206829 w 1206829"/>
              <a:gd name="connsiteY6" fmla="*/ 0 h 8385106"/>
              <a:gd name="connsiteX0" fmla="*/ 1206829 w 1212903"/>
              <a:gd name="connsiteY0" fmla="*/ 8385106 h 8385106"/>
              <a:gd name="connsiteX1" fmla="*/ 10230 w 1212903"/>
              <a:gd name="connsiteY1" fmla="*/ 8385094 h 8385106"/>
              <a:gd name="connsiteX2" fmla="*/ 10230 w 1212903"/>
              <a:gd name="connsiteY2" fmla="*/ 12 h 8385106"/>
              <a:gd name="connsiteX3" fmla="*/ 1206829 w 1212903"/>
              <a:gd name="connsiteY3" fmla="*/ 0 h 8385106"/>
              <a:gd name="connsiteX4" fmla="*/ 1206829 w 1212903"/>
              <a:gd name="connsiteY4" fmla="*/ 8385106 h 8385106"/>
              <a:gd name="connsiteX0" fmla="*/ 1206829 w 1212903"/>
              <a:gd name="connsiteY0" fmla="*/ 8385106 h 8385106"/>
              <a:gd name="connsiteX1" fmla="*/ 10230 w 1212903"/>
              <a:gd name="connsiteY1" fmla="*/ 8385094 h 8385106"/>
              <a:gd name="connsiteX2" fmla="*/ 1212903 w 1212903"/>
              <a:gd name="connsiteY2" fmla="*/ 4093494 h 8385106"/>
              <a:gd name="connsiteX3" fmla="*/ 0 w 1212903"/>
              <a:gd name="connsiteY3" fmla="*/ 4109728 h 8385106"/>
              <a:gd name="connsiteX4" fmla="*/ 1320 w 1212903"/>
              <a:gd name="connsiteY4" fmla="*/ 3796314 h 8385106"/>
              <a:gd name="connsiteX5" fmla="*/ 10230 w 1212903"/>
              <a:gd name="connsiteY5" fmla="*/ 12 h 8385106"/>
              <a:gd name="connsiteX6" fmla="*/ 1206829 w 1212903"/>
              <a:gd name="connsiteY6" fmla="*/ 0 h 8385106"/>
              <a:gd name="connsiteX0" fmla="*/ 1206829 w 1243383"/>
              <a:gd name="connsiteY0" fmla="*/ 8385106 h 8385106"/>
              <a:gd name="connsiteX1" fmla="*/ 10230 w 1243383"/>
              <a:gd name="connsiteY1" fmla="*/ 8385094 h 8385106"/>
              <a:gd name="connsiteX2" fmla="*/ 10230 w 1243383"/>
              <a:gd name="connsiteY2" fmla="*/ 12 h 8385106"/>
              <a:gd name="connsiteX3" fmla="*/ 1206829 w 1243383"/>
              <a:gd name="connsiteY3" fmla="*/ 0 h 8385106"/>
              <a:gd name="connsiteX4" fmla="*/ 1206829 w 1243383"/>
              <a:gd name="connsiteY4" fmla="*/ 8385106 h 8385106"/>
              <a:gd name="connsiteX0" fmla="*/ 1206829 w 1243383"/>
              <a:gd name="connsiteY0" fmla="*/ 8385106 h 8385106"/>
              <a:gd name="connsiteX1" fmla="*/ 10230 w 1243383"/>
              <a:gd name="connsiteY1" fmla="*/ 8385094 h 8385106"/>
              <a:gd name="connsiteX2" fmla="*/ 1212903 w 1243383"/>
              <a:gd name="connsiteY2" fmla="*/ 4093494 h 8385106"/>
              <a:gd name="connsiteX3" fmla="*/ 0 w 1243383"/>
              <a:gd name="connsiteY3" fmla="*/ 4109728 h 8385106"/>
              <a:gd name="connsiteX4" fmla="*/ 1243383 w 1243383"/>
              <a:gd name="connsiteY4" fmla="*/ 4108734 h 8385106"/>
              <a:gd name="connsiteX5" fmla="*/ 10230 w 1243383"/>
              <a:gd name="connsiteY5" fmla="*/ 12 h 8385106"/>
              <a:gd name="connsiteX6" fmla="*/ 1206829 w 1243383"/>
              <a:gd name="connsiteY6" fmla="*/ 0 h 8385106"/>
              <a:gd name="connsiteX0" fmla="*/ 1206829 w 1243383"/>
              <a:gd name="connsiteY0" fmla="*/ 8385106 h 8385106"/>
              <a:gd name="connsiteX1" fmla="*/ 10230 w 1243383"/>
              <a:gd name="connsiteY1" fmla="*/ 8385094 h 8385106"/>
              <a:gd name="connsiteX2" fmla="*/ 10230 w 1243383"/>
              <a:gd name="connsiteY2" fmla="*/ 12 h 8385106"/>
              <a:gd name="connsiteX3" fmla="*/ 1206829 w 1243383"/>
              <a:gd name="connsiteY3" fmla="*/ 0 h 8385106"/>
              <a:gd name="connsiteX4" fmla="*/ 1206829 w 1243383"/>
              <a:gd name="connsiteY4" fmla="*/ 8385106 h 8385106"/>
              <a:gd name="connsiteX0" fmla="*/ 1206829 w 1243383"/>
              <a:gd name="connsiteY0" fmla="*/ 8385106 h 8385106"/>
              <a:gd name="connsiteX1" fmla="*/ 10230 w 1243383"/>
              <a:gd name="connsiteY1" fmla="*/ 8385094 h 8385106"/>
              <a:gd name="connsiteX2" fmla="*/ 999540 w 1243383"/>
              <a:gd name="connsiteY2" fmla="*/ 4878354 h 8385106"/>
              <a:gd name="connsiteX3" fmla="*/ 1212903 w 1243383"/>
              <a:gd name="connsiteY3" fmla="*/ 4093494 h 8385106"/>
              <a:gd name="connsiteX4" fmla="*/ 0 w 1243383"/>
              <a:gd name="connsiteY4" fmla="*/ 4109728 h 8385106"/>
              <a:gd name="connsiteX5" fmla="*/ 1243383 w 1243383"/>
              <a:gd name="connsiteY5" fmla="*/ 4108734 h 8385106"/>
              <a:gd name="connsiteX6" fmla="*/ 10230 w 1243383"/>
              <a:gd name="connsiteY6" fmla="*/ 12 h 8385106"/>
              <a:gd name="connsiteX7" fmla="*/ 1206829 w 1243383"/>
              <a:gd name="connsiteY7" fmla="*/ 0 h 8385106"/>
              <a:gd name="connsiteX0" fmla="*/ 1206829 w 1243383"/>
              <a:gd name="connsiteY0" fmla="*/ 8385106 h 8385106"/>
              <a:gd name="connsiteX1" fmla="*/ 10230 w 1243383"/>
              <a:gd name="connsiteY1" fmla="*/ 8385094 h 8385106"/>
              <a:gd name="connsiteX2" fmla="*/ 10230 w 1243383"/>
              <a:gd name="connsiteY2" fmla="*/ 12 h 8385106"/>
              <a:gd name="connsiteX3" fmla="*/ 1206829 w 1243383"/>
              <a:gd name="connsiteY3" fmla="*/ 0 h 8385106"/>
              <a:gd name="connsiteX4" fmla="*/ 1206829 w 1243383"/>
              <a:gd name="connsiteY4" fmla="*/ 8385106 h 8385106"/>
              <a:gd name="connsiteX0" fmla="*/ 1206829 w 1243383"/>
              <a:gd name="connsiteY0" fmla="*/ 8385106 h 8385106"/>
              <a:gd name="connsiteX1" fmla="*/ 10230 w 1243383"/>
              <a:gd name="connsiteY1" fmla="*/ 8385094 h 8385106"/>
              <a:gd name="connsiteX2" fmla="*/ 8943 w 1243383"/>
              <a:gd name="connsiteY2" fmla="*/ 4101114 h 8385106"/>
              <a:gd name="connsiteX3" fmla="*/ 1212903 w 1243383"/>
              <a:gd name="connsiteY3" fmla="*/ 4093494 h 8385106"/>
              <a:gd name="connsiteX4" fmla="*/ 0 w 1243383"/>
              <a:gd name="connsiteY4" fmla="*/ 4109728 h 8385106"/>
              <a:gd name="connsiteX5" fmla="*/ 1243383 w 1243383"/>
              <a:gd name="connsiteY5" fmla="*/ 4108734 h 8385106"/>
              <a:gd name="connsiteX6" fmla="*/ 10230 w 1243383"/>
              <a:gd name="connsiteY6" fmla="*/ 12 h 8385106"/>
              <a:gd name="connsiteX7" fmla="*/ 1206829 w 1243383"/>
              <a:gd name="connsiteY7" fmla="*/ 0 h 8385106"/>
              <a:gd name="connsiteX0" fmla="*/ 1206829 w 1243383"/>
              <a:gd name="connsiteY0" fmla="*/ 8385106 h 8385106"/>
              <a:gd name="connsiteX1" fmla="*/ 10230 w 1243383"/>
              <a:gd name="connsiteY1" fmla="*/ 8385094 h 8385106"/>
              <a:gd name="connsiteX2" fmla="*/ 10230 w 1243383"/>
              <a:gd name="connsiteY2" fmla="*/ 12 h 8385106"/>
              <a:gd name="connsiteX3" fmla="*/ 1206829 w 1243383"/>
              <a:gd name="connsiteY3" fmla="*/ 0 h 8385106"/>
              <a:gd name="connsiteX4" fmla="*/ 1206829 w 1243383"/>
              <a:gd name="connsiteY4" fmla="*/ 8385106 h 8385106"/>
              <a:gd name="connsiteX0" fmla="*/ 1206829 w 1243383"/>
              <a:gd name="connsiteY0" fmla="*/ 8385106 h 8385106"/>
              <a:gd name="connsiteX1" fmla="*/ 10230 w 1243383"/>
              <a:gd name="connsiteY1" fmla="*/ 8385094 h 8385106"/>
              <a:gd name="connsiteX2" fmla="*/ 8943 w 1243383"/>
              <a:gd name="connsiteY2" fmla="*/ 4101114 h 8385106"/>
              <a:gd name="connsiteX3" fmla="*/ 1212903 w 1243383"/>
              <a:gd name="connsiteY3" fmla="*/ 4093494 h 8385106"/>
              <a:gd name="connsiteX4" fmla="*/ 0 w 1243383"/>
              <a:gd name="connsiteY4" fmla="*/ 4109728 h 8385106"/>
              <a:gd name="connsiteX5" fmla="*/ 1243383 w 1243383"/>
              <a:gd name="connsiteY5" fmla="*/ 4108734 h 8385106"/>
              <a:gd name="connsiteX6" fmla="*/ 1090980 w 1243383"/>
              <a:gd name="connsiteY6" fmla="*/ 3613434 h 8385106"/>
              <a:gd name="connsiteX7" fmla="*/ 10230 w 1243383"/>
              <a:gd name="connsiteY7" fmla="*/ 12 h 8385106"/>
              <a:gd name="connsiteX8" fmla="*/ 1206829 w 1243383"/>
              <a:gd name="connsiteY8" fmla="*/ 0 h 8385106"/>
              <a:gd name="connsiteX0" fmla="*/ 1206829 w 1243383"/>
              <a:gd name="connsiteY0" fmla="*/ 8385106 h 8385106"/>
              <a:gd name="connsiteX1" fmla="*/ 10230 w 1243383"/>
              <a:gd name="connsiteY1" fmla="*/ 8385094 h 8385106"/>
              <a:gd name="connsiteX2" fmla="*/ 10230 w 1243383"/>
              <a:gd name="connsiteY2" fmla="*/ 12 h 8385106"/>
              <a:gd name="connsiteX3" fmla="*/ 1206829 w 1243383"/>
              <a:gd name="connsiteY3" fmla="*/ 0 h 8385106"/>
              <a:gd name="connsiteX4" fmla="*/ 1206829 w 1243383"/>
              <a:gd name="connsiteY4" fmla="*/ 8385106 h 8385106"/>
              <a:gd name="connsiteX0" fmla="*/ 1206829 w 1243383"/>
              <a:gd name="connsiteY0" fmla="*/ 8385106 h 8385106"/>
              <a:gd name="connsiteX1" fmla="*/ 10230 w 1243383"/>
              <a:gd name="connsiteY1" fmla="*/ 8385094 h 8385106"/>
              <a:gd name="connsiteX2" fmla="*/ 8943 w 1243383"/>
              <a:gd name="connsiteY2" fmla="*/ 4101114 h 8385106"/>
              <a:gd name="connsiteX3" fmla="*/ 1212903 w 1243383"/>
              <a:gd name="connsiteY3" fmla="*/ 4093494 h 8385106"/>
              <a:gd name="connsiteX4" fmla="*/ 0 w 1243383"/>
              <a:gd name="connsiteY4" fmla="*/ 4109728 h 8385106"/>
              <a:gd name="connsiteX5" fmla="*/ 1243383 w 1243383"/>
              <a:gd name="connsiteY5" fmla="*/ 4108734 h 8385106"/>
              <a:gd name="connsiteX6" fmla="*/ 16563 w 1243383"/>
              <a:gd name="connsiteY6" fmla="*/ 4093494 h 8385106"/>
              <a:gd name="connsiteX7" fmla="*/ 10230 w 1243383"/>
              <a:gd name="connsiteY7" fmla="*/ 12 h 8385106"/>
              <a:gd name="connsiteX8" fmla="*/ 1206829 w 1243383"/>
              <a:gd name="connsiteY8" fmla="*/ 0 h 838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383" h="8385106" stroke="0" extrusionOk="0">
                <a:moveTo>
                  <a:pt x="1206829" y="8385106"/>
                </a:moveTo>
                <a:lnTo>
                  <a:pt x="10230" y="8385094"/>
                </a:lnTo>
                <a:lnTo>
                  <a:pt x="10230" y="12"/>
                </a:lnTo>
                <a:cubicBezTo>
                  <a:pt x="10230" y="5"/>
                  <a:pt x="545966" y="0"/>
                  <a:pt x="1206829" y="0"/>
                </a:cubicBezTo>
                <a:lnTo>
                  <a:pt x="1206829" y="8385106"/>
                </a:lnTo>
                <a:close/>
              </a:path>
              <a:path w="1243383" h="8385106" fill="none">
                <a:moveTo>
                  <a:pt x="1206829" y="8385106"/>
                </a:moveTo>
                <a:lnTo>
                  <a:pt x="10230" y="8385094"/>
                </a:lnTo>
                <a:lnTo>
                  <a:pt x="8943" y="4101114"/>
                </a:lnTo>
                <a:lnTo>
                  <a:pt x="1212903" y="4093494"/>
                </a:lnTo>
                <a:lnTo>
                  <a:pt x="0" y="4109728"/>
                </a:lnTo>
                <a:lnTo>
                  <a:pt x="1243383" y="4108734"/>
                </a:lnTo>
                <a:lnTo>
                  <a:pt x="16563" y="4093494"/>
                </a:lnTo>
                <a:lnTo>
                  <a:pt x="10230" y="12"/>
                </a:lnTo>
                <a:cubicBezTo>
                  <a:pt x="10230" y="5"/>
                  <a:pt x="545966" y="0"/>
                  <a:pt x="1206829"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8" name="TextBox 1027">
            <a:extLst>
              <a:ext uri="{FF2B5EF4-FFF2-40B4-BE49-F238E27FC236}">
                <a16:creationId xmlns:a16="http://schemas.microsoft.com/office/drawing/2014/main" id="{008A45CA-7A9B-8A4F-E0C3-7EA38200A5D7}"/>
              </a:ext>
            </a:extLst>
          </p:cNvPr>
          <p:cNvSpPr txBox="1"/>
          <p:nvPr/>
        </p:nvSpPr>
        <p:spPr>
          <a:xfrm>
            <a:off x="1300196" y="2163186"/>
            <a:ext cx="1206500" cy="369332"/>
          </a:xfrm>
          <a:prstGeom prst="rect">
            <a:avLst/>
          </a:prstGeom>
          <a:solidFill>
            <a:schemeClr val="bg2">
              <a:lumMod val="90000"/>
              <a:lumOff val="10000"/>
            </a:schemeClr>
          </a:solidFill>
        </p:spPr>
        <p:txBody>
          <a:bodyPr wrap="square">
            <a:spAutoFit/>
          </a:bodyPr>
          <a:lstStyle/>
          <a:p>
            <a:r>
              <a:rPr lang="en-US">
                <a:solidFill>
                  <a:schemeClr val="tx1">
                    <a:lumMod val="85000"/>
                  </a:schemeClr>
                </a:solidFill>
              </a:rPr>
              <a:t>Creational</a:t>
            </a:r>
            <a:endParaRPr lang="en-US" dirty="0">
              <a:solidFill>
                <a:schemeClr val="tx1">
                  <a:lumMod val="85000"/>
                </a:schemeClr>
              </a:solidFill>
            </a:endParaRPr>
          </a:p>
        </p:txBody>
      </p:sp>
      <p:sp>
        <p:nvSpPr>
          <p:cNvPr id="1029" name="TextBox 1028">
            <a:extLst>
              <a:ext uri="{FF2B5EF4-FFF2-40B4-BE49-F238E27FC236}">
                <a16:creationId xmlns:a16="http://schemas.microsoft.com/office/drawing/2014/main" id="{2E06B3A9-4F88-F6B5-4C8C-A508724809BA}"/>
              </a:ext>
            </a:extLst>
          </p:cNvPr>
          <p:cNvSpPr txBox="1"/>
          <p:nvPr/>
        </p:nvSpPr>
        <p:spPr>
          <a:xfrm>
            <a:off x="5539049" y="2235026"/>
            <a:ext cx="1206500" cy="369332"/>
          </a:xfrm>
          <a:prstGeom prst="rect">
            <a:avLst/>
          </a:prstGeom>
          <a:solidFill>
            <a:schemeClr val="bg2">
              <a:lumMod val="90000"/>
              <a:lumOff val="10000"/>
            </a:schemeClr>
          </a:solidFill>
        </p:spPr>
        <p:txBody>
          <a:bodyPr wrap="square">
            <a:spAutoFit/>
          </a:bodyPr>
          <a:lstStyle/>
          <a:p>
            <a:r>
              <a:rPr lang="en-US">
                <a:solidFill>
                  <a:schemeClr val="tx1">
                    <a:lumMod val="85000"/>
                  </a:schemeClr>
                </a:solidFill>
              </a:rPr>
              <a:t>Structural</a:t>
            </a:r>
            <a:endParaRPr lang="en-US" dirty="0">
              <a:solidFill>
                <a:schemeClr val="tx1">
                  <a:lumMod val="85000"/>
                </a:schemeClr>
              </a:solidFill>
            </a:endParaRPr>
          </a:p>
        </p:txBody>
      </p:sp>
      <p:sp>
        <p:nvSpPr>
          <p:cNvPr id="1030" name="TextBox 1029">
            <a:extLst>
              <a:ext uri="{FF2B5EF4-FFF2-40B4-BE49-F238E27FC236}">
                <a16:creationId xmlns:a16="http://schemas.microsoft.com/office/drawing/2014/main" id="{5FF7EDE7-A2DF-3691-1132-B365596A8D02}"/>
              </a:ext>
            </a:extLst>
          </p:cNvPr>
          <p:cNvSpPr txBox="1"/>
          <p:nvPr/>
        </p:nvSpPr>
        <p:spPr>
          <a:xfrm>
            <a:off x="9596403" y="2235026"/>
            <a:ext cx="1384300" cy="369332"/>
          </a:xfrm>
          <a:prstGeom prst="rect">
            <a:avLst/>
          </a:prstGeom>
          <a:solidFill>
            <a:schemeClr val="bg2">
              <a:lumMod val="90000"/>
              <a:lumOff val="10000"/>
            </a:schemeClr>
          </a:solidFill>
        </p:spPr>
        <p:txBody>
          <a:bodyPr wrap="square">
            <a:spAutoFit/>
          </a:bodyPr>
          <a:lstStyle/>
          <a:p>
            <a:r>
              <a:rPr lang="en-US">
                <a:solidFill>
                  <a:schemeClr val="tx1">
                    <a:lumMod val="85000"/>
                  </a:schemeClr>
                </a:solidFill>
              </a:rPr>
              <a:t>Behavioral</a:t>
            </a:r>
            <a:endParaRPr lang="en-US" dirty="0">
              <a:solidFill>
                <a:schemeClr val="tx1">
                  <a:lumMod val="85000"/>
                </a:schemeClr>
              </a:solidFill>
            </a:endParaRPr>
          </a:p>
        </p:txBody>
      </p:sp>
    </p:spTree>
    <p:extLst>
      <p:ext uri="{BB962C8B-B14F-4D97-AF65-F5344CB8AC3E}">
        <p14:creationId xmlns:p14="http://schemas.microsoft.com/office/powerpoint/2010/main" val="3428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1047496"/>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56759" y="1728280"/>
            <a:ext cx="5804781" cy="4778932"/>
          </a:xfrm>
        </p:spPr>
        <p:txBody>
          <a:bodyPr/>
          <a:lstStyle/>
          <a:p>
            <a:pPr marL="0" marR="0">
              <a:lnSpc>
                <a:spcPct val="150000"/>
              </a:lnSpc>
              <a:spcBef>
                <a:spcPts val="0"/>
              </a:spcBef>
              <a:spcAft>
                <a:spcPts val="0"/>
              </a:spcAft>
            </a:pPr>
            <a:r>
              <a:rPr lang="en-US" sz="2400" b="1" u="sng" kern="1400" spc="-50" dirty="0">
                <a:effectLst/>
                <a:latin typeface="Calibri Light" panose="020F0302020204030204" pitchFamily="34" charset="0"/>
                <a:ea typeface="Times New Roman" panose="02020603050405020304" pitchFamily="18" charset="0"/>
                <a:cs typeface="Times New Roman" panose="02020603050405020304" pitchFamily="18" charset="0"/>
              </a:rPr>
              <a:t>Part - 1</a:t>
            </a:r>
            <a:r>
              <a:rPr lang="en-US" sz="24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2400" kern="1400" spc="-50" dirty="0">
                <a:latin typeface="Calibri Light" panose="020F0302020204030204" pitchFamily="34" charset="0"/>
                <a:cs typeface="Times New Roman" panose="02020603050405020304" pitchFamily="18" charset="0"/>
              </a:rPr>
              <a:t>Memory Management in Java </a:t>
            </a:r>
          </a:p>
          <a:p>
            <a:pPr>
              <a:lnSpc>
                <a:spcPct val="150000"/>
              </a:lnSpc>
            </a:pPr>
            <a:r>
              <a:rPr lang="en-US" sz="2400" b="1" u="sng" kern="1400" spc="-50" dirty="0">
                <a:latin typeface="Calibri Light" panose="020F0302020204030204" pitchFamily="34" charset="0"/>
                <a:cs typeface="Times New Roman" panose="02020603050405020304" pitchFamily="18" charset="0"/>
              </a:rPr>
              <a:t>Part - 2</a:t>
            </a:r>
            <a:r>
              <a:rPr lang="en-US" sz="2400" b="1" kern="1400" spc="-50" dirty="0">
                <a:latin typeface="Calibri Light" panose="020F0302020204030204" pitchFamily="34" charset="0"/>
                <a:cs typeface="Times New Roman" panose="02020603050405020304" pitchFamily="18" charset="0"/>
              </a:rPr>
              <a:t>: </a:t>
            </a:r>
            <a:r>
              <a:rPr lang="en-US" sz="2400" kern="1400" spc="-50" dirty="0">
                <a:latin typeface="Calibri Light" panose="020F0302020204030204" pitchFamily="34" charset="0"/>
                <a:cs typeface="Times New Roman" panose="02020603050405020304" pitchFamily="18" charset="0"/>
              </a:rPr>
              <a:t>Concurrency &amp; Multi-thread</a:t>
            </a:r>
          </a:p>
          <a:p>
            <a:pPr>
              <a:lnSpc>
                <a:spcPct val="150000"/>
              </a:lnSpc>
            </a:pPr>
            <a:r>
              <a:rPr lang="en-US" sz="2400" b="1" u="sng" kern="1400" spc="-50" dirty="0">
                <a:latin typeface="Calibri Light" panose="020F0302020204030204" pitchFamily="34" charset="0"/>
                <a:cs typeface="Times New Roman" panose="02020603050405020304" pitchFamily="18" charset="0"/>
              </a:rPr>
              <a:t>Part - 3</a:t>
            </a:r>
            <a:r>
              <a:rPr lang="en-US" sz="2400" b="1" kern="1400" spc="-50" dirty="0">
                <a:latin typeface="Calibri Light" panose="020F0302020204030204" pitchFamily="34" charset="0"/>
                <a:cs typeface="Times New Roman" panose="02020603050405020304" pitchFamily="18" charset="0"/>
              </a:rPr>
              <a:t>:</a:t>
            </a:r>
            <a:r>
              <a:rPr lang="en-US" sz="2400" kern="1400" spc="-50" dirty="0">
                <a:latin typeface="Calibri Light" panose="020F0302020204030204" pitchFamily="34" charset="0"/>
                <a:cs typeface="Times New Roman" panose="02020603050405020304" pitchFamily="18" charset="0"/>
              </a:rPr>
              <a:t> Java 8 Features</a:t>
            </a:r>
          </a:p>
          <a:p>
            <a:pPr>
              <a:lnSpc>
                <a:spcPct val="150000"/>
              </a:lnSpc>
            </a:pPr>
            <a:r>
              <a:rPr lang="en-US" sz="2400" b="1" u="sng" kern="1400" spc="-50" dirty="0">
                <a:latin typeface="Calibri Light" panose="020F0302020204030204" pitchFamily="34" charset="0"/>
                <a:cs typeface="Times New Roman" panose="02020603050405020304" pitchFamily="18" charset="0"/>
              </a:rPr>
              <a:t>Part - 4</a:t>
            </a:r>
            <a:r>
              <a:rPr lang="en-US" sz="2400" b="1" kern="1400" spc="-50" dirty="0">
                <a:latin typeface="Calibri Light" panose="020F0302020204030204" pitchFamily="34" charset="0"/>
                <a:cs typeface="Times New Roman" panose="02020603050405020304" pitchFamily="18" charset="0"/>
              </a:rPr>
              <a:t>:</a:t>
            </a:r>
            <a:r>
              <a:rPr lang="en-US" sz="2400" kern="1400" spc="-50" dirty="0">
                <a:latin typeface="Calibri Light" panose="020F0302020204030204" pitchFamily="34" charset="0"/>
                <a:cs typeface="Times New Roman" panose="02020603050405020304" pitchFamily="18" charset="0"/>
              </a:rPr>
              <a:t> Reflection</a:t>
            </a:r>
          </a:p>
          <a:p>
            <a:pPr>
              <a:lnSpc>
                <a:spcPct val="150000"/>
              </a:lnSpc>
            </a:pPr>
            <a:r>
              <a:rPr lang="en-US" sz="2400" b="1" u="sng" kern="1400" spc="-50" dirty="0">
                <a:latin typeface="Calibri Light" panose="020F0302020204030204" pitchFamily="34" charset="0"/>
                <a:cs typeface="Times New Roman" panose="02020603050405020304" pitchFamily="18" charset="0"/>
              </a:rPr>
              <a:t>Part - 5</a:t>
            </a:r>
            <a:r>
              <a:rPr lang="en-US" sz="2400" b="1" kern="1400" spc="-50" dirty="0">
                <a:latin typeface="Calibri Light" panose="020F0302020204030204" pitchFamily="34" charset="0"/>
                <a:cs typeface="Times New Roman" panose="02020603050405020304" pitchFamily="18" charset="0"/>
              </a:rPr>
              <a:t>:</a:t>
            </a:r>
            <a:r>
              <a:rPr lang="en-US" sz="2400" kern="1400" spc="-50" dirty="0">
                <a:latin typeface="Calibri Light" panose="020F0302020204030204" pitchFamily="34" charset="0"/>
                <a:cs typeface="Times New Roman" panose="02020603050405020304" pitchFamily="18" charset="0"/>
              </a:rPr>
              <a:t> Unit Testing &amp; TDD</a:t>
            </a:r>
          </a:p>
          <a:p>
            <a:pPr>
              <a:lnSpc>
                <a:spcPct val="150000"/>
              </a:lnSpc>
            </a:pPr>
            <a:r>
              <a:rPr lang="en-US" sz="2400" b="1" u="sng" kern="1400" spc="-50" dirty="0">
                <a:latin typeface="Calibri Light" panose="020F0302020204030204" pitchFamily="34" charset="0"/>
                <a:cs typeface="Times New Roman" panose="02020603050405020304" pitchFamily="18" charset="0"/>
              </a:rPr>
              <a:t>Part - 6</a:t>
            </a:r>
            <a:r>
              <a:rPr lang="en-US" sz="2400" b="1" kern="1400" spc="-50" dirty="0">
                <a:latin typeface="Calibri Light" panose="020F0302020204030204" pitchFamily="34" charset="0"/>
                <a:cs typeface="Times New Roman" panose="02020603050405020304" pitchFamily="18" charset="0"/>
              </a:rPr>
              <a:t>:</a:t>
            </a:r>
            <a:r>
              <a:rPr lang="en-US" sz="2400" kern="1400" spc="-50" dirty="0">
                <a:latin typeface="Calibri Light" panose="020F0302020204030204" pitchFamily="34" charset="0"/>
                <a:cs typeface="Times New Roman" panose="02020603050405020304" pitchFamily="18" charset="0"/>
              </a:rPr>
              <a:t> Design Patterns</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400421" y="198520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224590" y="359325"/>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22695" y="3570336"/>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fld id="{F52A5A34-36D1-4A83-9822-C226F1694FC0}" type="datetime1">
              <a:rPr lang="en-US" smtClean="0"/>
              <a:t>9/14/2023</a:t>
            </a:fld>
            <a:endParaRPr lang="en-US"/>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Core Java Advanced Topics</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31323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2"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3"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7"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4029" r="10860" b="-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8"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6203951"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Questions?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C781571F-2FD2-4350-A108-EFA462F99334}" type="datetime1">
              <a:rPr lang="en-US" smtClean="0">
                <a:solidFill>
                  <a:schemeClr val="tx1">
                    <a:alpha val="80000"/>
                  </a:schemeClr>
                </a:solidFill>
              </a:rPr>
              <a:pPr>
                <a:spcAft>
                  <a:spcPts val="600"/>
                </a:spcAft>
              </a:pPr>
              <a:t>9/14/2023</a:t>
            </a:fld>
            <a:endParaRPr lang="en-US">
              <a:solidFill>
                <a:schemeClr val="tx1">
                  <a:alpha val="80000"/>
                </a:schemeClr>
              </a:solidFill>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Core Java Advanced Topics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Santosh Kumar Kar</a:t>
            </a:r>
          </a:p>
          <a:p>
            <a:r>
              <a:rPr lang="en-US" dirty="0"/>
              <a:t>santosh.kar@braneeterprises.com</a:t>
            </a: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fld id="{CEED904D-6A9C-45B5-9D7E-FCC50EF3E16D}" type="datetime1">
              <a:rPr lang="en-US" smtClean="0"/>
              <a:t>9/14/2023</a:t>
            </a:fld>
            <a:endParaRPr lang="en-US"/>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Core Java Advanced Topics</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742133"/>
          </a:xfrm>
        </p:spPr>
        <p:txBody>
          <a:bodyPr/>
          <a:lstStyle/>
          <a:p>
            <a:r>
              <a:rPr lang="en-US" dirty="0">
                <a:latin typeface="+mj-lt"/>
              </a:rPr>
              <a:t>Pre-Requisites</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855465" y="5319475"/>
            <a:ext cx="10456686" cy="1187737"/>
          </a:xfrm>
          <a:noFill/>
        </p:spPr>
        <p:txBody>
          <a:bodyPr>
            <a:normAutofit/>
          </a:bodyPr>
          <a:lstStyle/>
          <a:p>
            <a:pPr marL="0" marR="0" indent="0">
              <a:lnSpc>
                <a:spcPct val="107000"/>
              </a:lnSpc>
              <a:spcBef>
                <a:spcPts val="1200"/>
              </a:spcBef>
              <a:spcAft>
                <a:spcPts val="0"/>
              </a:spcAft>
              <a:buNone/>
            </a:pPr>
            <a:r>
              <a:rPr lang="en-US" sz="2400" dirty="0"/>
              <a:t>1. JVM		2. JRE		3. Class &amp; Object		4. Anonymous class	</a:t>
            </a:r>
          </a:p>
          <a:p>
            <a:pPr marL="0" marR="0" indent="0">
              <a:lnSpc>
                <a:spcPct val="107000"/>
              </a:lnSpc>
              <a:spcBef>
                <a:spcPts val="1200"/>
              </a:spcBef>
              <a:spcAft>
                <a:spcPts val="0"/>
              </a:spcAft>
              <a:buNone/>
            </a:pPr>
            <a:r>
              <a:rPr lang="en-US" sz="2400" dirty="0"/>
              <a:t>5. Method	6. Process &amp; Threads</a:t>
            </a:r>
          </a:p>
          <a:p>
            <a:pPr marL="0" marR="0" indent="0">
              <a:lnSpc>
                <a:spcPct val="107000"/>
              </a:lnSpc>
              <a:spcBef>
                <a:spcPts val="1200"/>
              </a:spcBef>
              <a:spcAft>
                <a:spcPts val="0"/>
              </a:spcAft>
              <a:buNone/>
            </a:pPr>
            <a:endParaRPr lang="en-US" sz="500" dirty="0"/>
          </a:p>
        </p:txBody>
      </p:sp>
      <p:sp>
        <p:nvSpPr>
          <p:cNvPr id="2" name="Date Placeholder 1">
            <a:extLst>
              <a:ext uri="{FF2B5EF4-FFF2-40B4-BE49-F238E27FC236}">
                <a16:creationId xmlns:a16="http://schemas.microsoft.com/office/drawing/2014/main" id="{538BE057-4AE6-2B59-5488-D9A3F8E089CD}"/>
              </a:ext>
            </a:extLst>
          </p:cNvPr>
          <p:cNvSpPr>
            <a:spLocks noGrp="1"/>
          </p:cNvSpPr>
          <p:nvPr>
            <p:ph type="dt" sz="half" idx="10"/>
          </p:nvPr>
        </p:nvSpPr>
        <p:spPr/>
        <p:txBody>
          <a:bodyPr/>
          <a:lstStyle/>
          <a:p>
            <a:fld id="{C676CA99-5BA6-42A8-9CEA-40133ECF06B1}" type="datetime1">
              <a:rPr lang="en-US" smtClean="0"/>
              <a:t>9/14/2023</a:t>
            </a:fld>
            <a:endParaRPr lang="en-US"/>
          </a:p>
        </p:txBody>
      </p:sp>
      <p:sp>
        <p:nvSpPr>
          <p:cNvPr id="3" name="Footer Placeholder 2">
            <a:extLst>
              <a:ext uri="{FF2B5EF4-FFF2-40B4-BE49-F238E27FC236}">
                <a16:creationId xmlns:a16="http://schemas.microsoft.com/office/drawing/2014/main" id="{2F8FCD84-5D89-BF1F-F780-3B8154227BC8}"/>
              </a:ext>
            </a:extLst>
          </p:cNvPr>
          <p:cNvSpPr>
            <a:spLocks noGrp="1"/>
          </p:cNvSpPr>
          <p:nvPr>
            <p:ph type="ftr" sz="quarter" idx="11"/>
          </p:nvPr>
        </p:nvSpPr>
        <p:spPr/>
        <p:txBody>
          <a:bodyPr/>
          <a:lstStyle/>
          <a:p>
            <a:r>
              <a:rPr lang="en-US"/>
              <a:t>Core Java Advanced Topics</a:t>
            </a:r>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one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Memory Management in Java</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fld id="{370FCE22-50EB-42FB-87A6-1BFAEF8BB1F4}" type="datetime1">
              <a:rPr lang="en-US" smtClean="0"/>
              <a:t>9/14/2023</a:t>
            </a:fld>
            <a:endParaRPr lang="en-US"/>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Core Java Advanced Topics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374DE-D0A4-2E85-13C8-401478A78FF1}"/>
              </a:ext>
            </a:extLst>
          </p:cNvPr>
          <p:cNvPicPr>
            <a:picLocks noChangeAspect="1"/>
          </p:cNvPicPr>
          <p:nvPr/>
        </p:nvPicPr>
        <p:blipFill>
          <a:blip r:embed="rId2"/>
          <a:stretch>
            <a:fillRect/>
          </a:stretch>
        </p:blipFill>
        <p:spPr>
          <a:xfrm>
            <a:off x="384048" y="544059"/>
            <a:ext cx="4995640" cy="1679852"/>
          </a:xfrm>
          <a:prstGeom prst="rect">
            <a:avLst/>
          </a:prstGeom>
        </p:spPr>
      </p:pic>
      <p:pic>
        <p:nvPicPr>
          <p:cNvPr id="4" name="Picture 3">
            <a:extLst>
              <a:ext uri="{FF2B5EF4-FFF2-40B4-BE49-F238E27FC236}">
                <a16:creationId xmlns:a16="http://schemas.microsoft.com/office/drawing/2014/main" id="{39A6BAFD-4467-F20C-8F52-43204D1DC1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1922" y="2124223"/>
            <a:ext cx="8413848" cy="4733778"/>
          </a:xfrm>
          <a:prstGeom prst="rect">
            <a:avLst/>
          </a:prstGeom>
          <a:noFill/>
          <a:ln>
            <a:noFill/>
          </a:ln>
        </p:spPr>
      </p:pic>
      <p:sp>
        <p:nvSpPr>
          <p:cNvPr id="2" name="Date Placeholder 1">
            <a:extLst>
              <a:ext uri="{FF2B5EF4-FFF2-40B4-BE49-F238E27FC236}">
                <a16:creationId xmlns:a16="http://schemas.microsoft.com/office/drawing/2014/main" id="{2C166C9E-D778-DCCB-E9ED-EC59A9E0C332}"/>
              </a:ext>
            </a:extLst>
          </p:cNvPr>
          <p:cNvSpPr>
            <a:spLocks noGrp="1"/>
          </p:cNvSpPr>
          <p:nvPr>
            <p:ph type="dt" sz="half" idx="10"/>
          </p:nvPr>
        </p:nvSpPr>
        <p:spPr/>
        <p:txBody>
          <a:bodyPr/>
          <a:lstStyle/>
          <a:p>
            <a:fld id="{E0D994E9-775F-4749-A0FA-835DFD143299}" type="datetime1">
              <a:rPr lang="en-US" smtClean="0"/>
              <a:t>9/14/2023</a:t>
            </a:fld>
            <a:endParaRPr lang="en-US"/>
          </a:p>
        </p:txBody>
      </p:sp>
      <p:sp>
        <p:nvSpPr>
          <p:cNvPr id="5" name="Footer Placeholder 4">
            <a:extLst>
              <a:ext uri="{FF2B5EF4-FFF2-40B4-BE49-F238E27FC236}">
                <a16:creationId xmlns:a16="http://schemas.microsoft.com/office/drawing/2014/main" id="{80B616CC-7BBC-1D81-D4F0-9AD5A2638D51}"/>
              </a:ext>
            </a:extLst>
          </p:cNvPr>
          <p:cNvSpPr>
            <a:spLocks noGrp="1"/>
          </p:cNvSpPr>
          <p:nvPr>
            <p:ph type="ftr" sz="quarter" idx="11"/>
          </p:nvPr>
        </p:nvSpPr>
        <p:spPr/>
        <p:txBody>
          <a:bodyPr/>
          <a:lstStyle/>
          <a:p>
            <a:r>
              <a:rPr lang="en-US"/>
              <a:t>Core Java Advanced Topics</a:t>
            </a:r>
          </a:p>
        </p:txBody>
      </p:sp>
      <p:sp>
        <p:nvSpPr>
          <p:cNvPr id="6" name="Slide Number Placeholder 5">
            <a:extLst>
              <a:ext uri="{FF2B5EF4-FFF2-40B4-BE49-F238E27FC236}">
                <a16:creationId xmlns:a16="http://schemas.microsoft.com/office/drawing/2014/main" id="{1A5288B3-9353-991F-EB9E-D475B54D305B}"/>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299133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Available Collectors</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fld id="{EB69EAAD-80E1-4215-91AA-11E2BC78235B}" type="datetime1">
              <a:rPr lang="en-US" smtClean="0"/>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p:txBody>
          <a:bodyPr/>
          <a:lstStyle/>
          <a:p>
            <a:r>
              <a:rPr lang="en-US" dirty="0"/>
              <a:t>Serial Collector</a:t>
            </a:r>
          </a:p>
          <a:p>
            <a:r>
              <a:rPr lang="en-US" dirty="0"/>
              <a:t>Parallel Collector</a:t>
            </a:r>
          </a:p>
          <a:p>
            <a:r>
              <a:rPr lang="en-US" dirty="0"/>
              <a:t>Garbage-First (G1) Garbage Collector</a:t>
            </a:r>
          </a:p>
          <a:p>
            <a:r>
              <a:rPr lang="en-US" dirty="0"/>
              <a:t>The Z Garbage Collector</a:t>
            </a:r>
          </a:p>
        </p:txBody>
      </p:sp>
    </p:spTree>
    <p:extLst>
      <p:ext uri="{BB962C8B-B14F-4D97-AF65-F5344CB8AC3E}">
        <p14:creationId xmlns:p14="http://schemas.microsoft.com/office/powerpoint/2010/main" val="24969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6201412" y="549276"/>
            <a:ext cx="5437185" cy="857494"/>
          </a:xfrm>
        </p:spPr>
        <p:txBody>
          <a:bodyPr wrap="square" anchor="b">
            <a:normAutofit/>
          </a:bodyPr>
          <a:lstStyle/>
          <a:p>
            <a:r>
              <a:rPr lang="en-US" dirty="0"/>
              <a:t>Question</a:t>
            </a:r>
          </a:p>
        </p:txBody>
      </p:sp>
      <p:pic>
        <p:nvPicPr>
          <p:cNvPr id="20" name="Graphic 19" descr="Light Bulb and Gear">
            <a:extLst>
              <a:ext uri="{FF2B5EF4-FFF2-40B4-BE49-F238E27FC236}">
                <a16:creationId xmlns:a16="http://schemas.microsoft.com/office/drawing/2014/main" id="{0198539B-7178-43E6-D3D9-70A8C0C23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6201410" y="2249231"/>
            <a:ext cx="5437187" cy="3415519"/>
          </a:xfrm>
        </p:spPr>
        <p:txBody>
          <a:bodyPr vert="horz" wrap="square" lIns="0" tIns="0" rIns="0" bIns="0" rtlCol="0" anchor="t">
            <a:normAutofit/>
          </a:bodyPr>
          <a:lstStyle/>
          <a:p>
            <a:pPr marL="0" indent="0">
              <a:lnSpc>
                <a:spcPct val="150000"/>
              </a:lnSpc>
              <a:buNone/>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Is A CPU Core? What is the difference between a single core and multi-core processor?</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normAutofit/>
          </a:bodyPr>
          <a:lstStyle/>
          <a:p>
            <a:pPr>
              <a:spcAft>
                <a:spcPts val="600"/>
              </a:spcAft>
            </a:pPr>
            <a:fld id="{EB69EAAD-80E1-4215-91AA-11E2BC78235B}" type="datetime1">
              <a:rPr lang="en-US" smtClean="0"/>
              <a:pPr>
                <a:spcAft>
                  <a:spcPts val="600"/>
                </a:spcAft>
              </a:pPr>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spTree>
    <p:extLst>
      <p:ext uri="{BB962C8B-B14F-4D97-AF65-F5344CB8AC3E}">
        <p14:creationId xmlns:p14="http://schemas.microsoft.com/office/powerpoint/2010/main" val="22190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5"/>
            <a:ext cx="5437185" cy="974725"/>
          </a:xfrm>
        </p:spPr>
        <p:txBody>
          <a:bodyPr wrap="square" anchor="b">
            <a:normAutofit/>
          </a:bodyPr>
          <a:lstStyle/>
          <a:p>
            <a:r>
              <a:rPr lang="en-US" dirty="0"/>
              <a:t>Question</a:t>
            </a:r>
          </a:p>
        </p:txBody>
      </p:sp>
      <p:sp>
        <p:nvSpPr>
          <p:cNvPr id="4" name="Content Placeholder 3">
            <a:extLst>
              <a:ext uri="{FF2B5EF4-FFF2-40B4-BE49-F238E27FC236}">
                <a16:creationId xmlns:a16="http://schemas.microsoft.com/office/drawing/2014/main" id="{4CAB3552-5348-BCBF-97F0-16FB0BDA0905}"/>
              </a:ext>
            </a:extLst>
          </p:cNvPr>
          <p:cNvSpPr>
            <a:spLocks noGrp="1"/>
          </p:cNvSpPr>
          <p:nvPr>
            <p:ph idx="1"/>
          </p:nvPr>
        </p:nvSpPr>
        <p:spPr>
          <a:xfrm>
            <a:off x="461169" y="2245251"/>
            <a:ext cx="7039561" cy="3415519"/>
          </a:xfrm>
        </p:spPr>
        <p:txBody>
          <a:bodyPr vert="horz" wrap="square" lIns="0" tIns="0" rIns="0" bIns="0" rtlCol="0" anchor="t">
            <a:normAutofit/>
          </a:bodyPr>
          <a:lstStyle/>
          <a:p>
            <a:pPr marL="0" indent="0">
              <a:lnSpc>
                <a:spcPct val="150000"/>
              </a:lnSpc>
              <a:buNone/>
            </a:pPr>
            <a:r>
              <a:rPr lang="en-US" sz="2800" dirty="0">
                <a:solidFill>
                  <a:srgbClr val="FFD653"/>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are the fundamental differences between threads and processes in software development, and how do they impact the performance and behavior of an application</a:t>
            </a:r>
          </a:p>
        </p:txBody>
      </p:sp>
      <p:pic>
        <p:nvPicPr>
          <p:cNvPr id="20" name="Graphic 19" descr="Light Bulb and Gear">
            <a:extLst>
              <a:ext uri="{FF2B5EF4-FFF2-40B4-BE49-F238E27FC236}">
                <a16:creationId xmlns:a16="http://schemas.microsoft.com/office/drawing/2014/main" id="{0198539B-7178-43E6-D3D9-70A8C0C23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normAutofit/>
          </a:bodyPr>
          <a:lstStyle/>
          <a:p>
            <a:pPr>
              <a:spcAft>
                <a:spcPts val="600"/>
              </a:spcAft>
            </a:pPr>
            <a:fld id="{EB69EAAD-80E1-4215-91AA-11E2BC78235B}" type="datetime1">
              <a:rPr lang="en-US" smtClean="0"/>
              <a:pPr>
                <a:spcAft>
                  <a:spcPts val="600"/>
                </a:spcAft>
              </a:pPr>
              <a:t>9/14/2023</a:t>
            </a:fld>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Core Java Advanced Topics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294206645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{B1E98B3F-BE31-40CB-AAA7-231D70F5FEC0}tf33713516_win32</Template>
  <TotalTime>217</TotalTime>
  <Words>1088</Words>
  <Application>Microsoft Office PowerPoint</Application>
  <PresentationFormat>Widescreen</PresentationFormat>
  <Paragraphs>248</Paragraphs>
  <Slides>31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Courier New</vt:lpstr>
      <vt:lpstr>Gill Sans MT</vt:lpstr>
      <vt:lpstr>Segoe UI</vt:lpstr>
      <vt:lpstr>Söhne</vt:lpstr>
      <vt:lpstr>Symbol</vt:lpstr>
      <vt:lpstr>Walbaum Display</vt:lpstr>
      <vt:lpstr>3DFloatVTI</vt:lpstr>
      <vt:lpstr>Advanced Topics  in Core Java </vt:lpstr>
      <vt:lpstr>Questions</vt:lpstr>
      <vt:lpstr>Agenda</vt:lpstr>
      <vt:lpstr>Pre-Requisites</vt:lpstr>
      <vt:lpstr>Topic one</vt:lpstr>
      <vt:lpstr>PowerPoint Presentation</vt:lpstr>
      <vt:lpstr>Available Collectors</vt:lpstr>
      <vt:lpstr>Question</vt:lpstr>
      <vt:lpstr>Question</vt:lpstr>
      <vt:lpstr>Topic Two</vt:lpstr>
      <vt:lpstr>Core &amp; Process</vt:lpstr>
      <vt:lpstr>Thread &amp; Process</vt:lpstr>
      <vt:lpstr>Threads &amp; Java</vt:lpstr>
      <vt:lpstr>Question - 1</vt:lpstr>
      <vt:lpstr>Question - 2</vt:lpstr>
      <vt:lpstr>Question - 3</vt:lpstr>
      <vt:lpstr>Topic Three</vt:lpstr>
      <vt:lpstr>Java 8</vt:lpstr>
      <vt:lpstr>Topic Four</vt:lpstr>
      <vt:lpstr>Reflection</vt:lpstr>
      <vt:lpstr>Question</vt:lpstr>
      <vt:lpstr>Topic Five</vt:lpstr>
      <vt:lpstr>Unit Testing &amp; TDD</vt:lpstr>
      <vt:lpstr>Benefits of TDD</vt:lpstr>
      <vt:lpstr>JUnit</vt:lpstr>
      <vt:lpstr>Useful Methods in JUnit</vt:lpstr>
      <vt:lpstr>Topic 6</vt:lpstr>
      <vt:lpstr>Design Patterns</vt:lpstr>
      <vt:lpstr>Design Patterns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for Freshers</dc:title>
  <dc:creator>Santosh Kumar Kar</dc:creator>
  <cp:lastModifiedBy>Santosh Kumar Kar</cp:lastModifiedBy>
  <cp:revision>89</cp:revision>
  <dcterms:created xsi:type="dcterms:W3CDTF">2023-09-12T05:16:08Z</dcterms:created>
  <dcterms:modified xsi:type="dcterms:W3CDTF">2023-09-14T10:04:32Z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